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7" r:id="rId2"/>
    <p:sldId id="538" r:id="rId3"/>
    <p:sldId id="669" r:id="rId4"/>
    <p:sldId id="714" r:id="rId5"/>
    <p:sldId id="655" r:id="rId6"/>
    <p:sldId id="713" r:id="rId7"/>
    <p:sldId id="715" r:id="rId8"/>
    <p:sldId id="718" r:id="rId9"/>
    <p:sldId id="260" r:id="rId10"/>
    <p:sldId id="661" r:id="rId11"/>
    <p:sldId id="660" r:id="rId12"/>
    <p:sldId id="662" r:id="rId13"/>
    <p:sldId id="663" r:id="rId14"/>
    <p:sldId id="664" r:id="rId15"/>
    <p:sldId id="665" r:id="rId16"/>
    <p:sldId id="666" r:id="rId17"/>
    <p:sldId id="267" r:id="rId18"/>
    <p:sldId id="672" r:id="rId19"/>
    <p:sldId id="719" r:id="rId20"/>
    <p:sldId id="720" r:id="rId21"/>
    <p:sldId id="721" r:id="rId22"/>
    <p:sldId id="675" r:id="rId23"/>
    <p:sldId id="723" r:id="rId24"/>
    <p:sldId id="722" r:id="rId25"/>
    <p:sldId id="681" r:id="rId26"/>
    <p:sldId id="724" r:id="rId27"/>
    <p:sldId id="671" r:id="rId28"/>
    <p:sldId id="732" r:id="rId29"/>
    <p:sldId id="727" r:id="rId30"/>
    <p:sldId id="731" r:id="rId31"/>
    <p:sldId id="279" r:id="rId32"/>
    <p:sldId id="728" r:id="rId33"/>
    <p:sldId id="667" r:id="rId34"/>
    <p:sldId id="280" r:id="rId35"/>
    <p:sldId id="471" r:id="rId36"/>
    <p:sldId id="536" r:id="rId37"/>
    <p:sldId id="472" r:id="rId38"/>
    <p:sldId id="477" r:id="rId39"/>
    <p:sldId id="474" r:id="rId40"/>
    <p:sldId id="479" r:id="rId41"/>
    <p:sldId id="484" r:id="rId42"/>
    <p:sldId id="488" r:id="rId43"/>
    <p:sldId id="489" r:id="rId44"/>
    <p:sldId id="490" r:id="rId45"/>
    <p:sldId id="682" r:id="rId46"/>
    <p:sldId id="683" r:id="rId47"/>
    <p:sldId id="493" r:id="rId48"/>
    <p:sldId id="684" r:id="rId49"/>
    <p:sldId id="685" r:id="rId50"/>
    <p:sldId id="686" r:id="rId51"/>
    <p:sldId id="687" r:id="rId52"/>
    <p:sldId id="688" r:id="rId53"/>
    <p:sldId id="733" r:id="rId54"/>
    <p:sldId id="734" r:id="rId55"/>
    <p:sldId id="689" r:id="rId56"/>
    <p:sldId id="542" r:id="rId57"/>
    <p:sldId id="690" r:id="rId58"/>
    <p:sldId id="691" r:id="rId59"/>
    <p:sldId id="692" r:id="rId60"/>
    <p:sldId id="693" r:id="rId61"/>
    <p:sldId id="737" r:id="rId62"/>
    <p:sldId id="738" r:id="rId63"/>
    <p:sldId id="735" r:id="rId64"/>
    <p:sldId id="730" r:id="rId65"/>
    <p:sldId id="502" r:id="rId66"/>
    <p:sldId id="739" r:id="rId67"/>
    <p:sldId id="504" r:id="rId68"/>
    <p:sldId id="556" r:id="rId69"/>
    <p:sldId id="558" r:id="rId70"/>
    <p:sldId id="557" r:id="rId71"/>
    <p:sldId id="503" r:id="rId72"/>
    <p:sldId id="559" r:id="rId73"/>
    <p:sldId id="560" r:id="rId74"/>
    <p:sldId id="506" r:id="rId75"/>
    <p:sldId id="505" r:id="rId76"/>
    <p:sldId id="561" r:id="rId77"/>
    <p:sldId id="695" r:id="rId78"/>
    <p:sldId id="740" r:id="rId79"/>
    <p:sldId id="698" r:id="rId80"/>
    <p:sldId id="744" r:id="rId81"/>
    <p:sldId id="741" r:id="rId82"/>
    <p:sldId id="746" r:id="rId83"/>
    <p:sldId id="747" r:id="rId84"/>
    <p:sldId id="697" r:id="rId85"/>
    <p:sldId id="748" r:id="rId86"/>
    <p:sldId id="699" r:id="rId87"/>
    <p:sldId id="700" r:id="rId88"/>
    <p:sldId id="701" r:id="rId89"/>
    <p:sldId id="702" r:id="rId90"/>
    <p:sldId id="703" r:id="rId91"/>
    <p:sldId id="704" r:id="rId92"/>
    <p:sldId id="710" r:id="rId93"/>
    <p:sldId id="745" r:id="rId94"/>
    <p:sldId id="743" r:id="rId95"/>
    <p:sldId id="569" r:id="rId96"/>
    <p:sldId id="749" r:id="rId97"/>
    <p:sldId id="512" r:id="rId98"/>
    <p:sldId id="412" r:id="rId99"/>
    <p:sldId id="621" r:id="rId100"/>
    <p:sldId id="712" r:id="rId101"/>
    <p:sldId id="411" r:id="rId102"/>
    <p:sldId id="413" r:id="rId103"/>
    <p:sldId id="514" r:id="rId104"/>
    <p:sldId id="711" r:id="rId105"/>
    <p:sldId id="410" r:id="rId106"/>
    <p:sldId id="571" r:id="rId10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935F1-28C6-450A-9F90-16B9BC5112F4}" v="2" dt="2019-10-22T16:38:58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Luis Reis" userId="9daf1f08f53c7d10" providerId="LiveId" clId="{379935F1-28C6-450A-9F90-16B9BC5112F4}"/>
    <pc:docChg chg="custSel modSld sldOrd">
      <pc:chgData name="André Luis Reis" userId="9daf1f08f53c7d10" providerId="LiveId" clId="{379935F1-28C6-450A-9F90-16B9BC5112F4}" dt="2019-10-22T16:44:07.837" v="370" actId="1076"/>
      <pc:docMkLst>
        <pc:docMk/>
      </pc:docMkLst>
      <pc:sldChg chg="modSp">
        <pc:chgData name="André Luis Reis" userId="9daf1f08f53c7d10" providerId="LiveId" clId="{379935F1-28C6-450A-9F90-16B9BC5112F4}" dt="2019-10-22T16:38:43.356" v="17" actId="27636"/>
        <pc:sldMkLst>
          <pc:docMk/>
          <pc:sldMk cId="1874676930" sldId="261"/>
        </pc:sldMkLst>
        <pc:spChg chg="mod">
          <ac:chgData name="André Luis Reis" userId="9daf1f08f53c7d10" providerId="LiveId" clId="{379935F1-28C6-450A-9F90-16B9BC5112F4}" dt="2019-10-22T16:38:43.356" v="17" actId="27636"/>
          <ac:spMkLst>
            <pc:docMk/>
            <pc:sldMk cId="1874676930" sldId="261"/>
            <ac:spMk id="17" creationId="{9A730C91-3DDF-4703-899D-C410D77B0C8B}"/>
          </ac:spMkLst>
        </pc:spChg>
        <pc:spChg chg="mod">
          <ac:chgData name="André Luis Reis" userId="9daf1f08f53c7d10" providerId="LiveId" clId="{379935F1-28C6-450A-9F90-16B9BC5112F4}" dt="2019-10-22T16:38:36.988" v="15" actId="1036"/>
          <ac:spMkLst>
            <pc:docMk/>
            <pc:sldMk cId="1874676930" sldId="261"/>
            <ac:spMk id="23" creationId="{B9D06992-B00A-4127-BBAE-1871EDEFCEF2}"/>
          </ac:spMkLst>
        </pc:spChg>
        <pc:spChg chg="mod">
          <ac:chgData name="André Luis Reis" userId="9daf1f08f53c7d10" providerId="LiveId" clId="{379935F1-28C6-450A-9F90-16B9BC5112F4}" dt="2019-10-22T16:37:59.981" v="6" actId="1036"/>
          <ac:spMkLst>
            <pc:docMk/>
            <pc:sldMk cId="1874676930" sldId="261"/>
            <ac:spMk id="24" creationId="{60701FB2-3288-442D-B25F-6308934D7C0A}"/>
          </ac:spMkLst>
        </pc:spChg>
      </pc:sldChg>
      <pc:sldChg chg="addSp modSp ord">
        <pc:chgData name="André Luis Reis" userId="9daf1f08f53c7d10" providerId="LiveId" clId="{379935F1-28C6-450A-9F90-16B9BC5112F4}" dt="2019-10-22T16:44:07.837" v="370" actId="1076"/>
        <pc:sldMkLst>
          <pc:docMk/>
          <pc:sldMk cId="2431515070" sldId="262"/>
        </pc:sldMkLst>
        <pc:spChg chg="mod">
          <ac:chgData name="André Luis Reis" userId="9daf1f08f53c7d10" providerId="LiveId" clId="{379935F1-28C6-450A-9F90-16B9BC5112F4}" dt="2019-10-22T16:44:07.837" v="370" actId="1076"/>
          <ac:spMkLst>
            <pc:docMk/>
            <pc:sldMk cId="2431515070" sldId="262"/>
            <ac:spMk id="3" creationId="{46B33A2D-4533-434C-8485-ABEE75F7C372}"/>
          </ac:spMkLst>
        </pc:spChg>
        <pc:spChg chg="mod">
          <ac:chgData name="André Luis Reis" userId="9daf1f08f53c7d10" providerId="LiveId" clId="{379935F1-28C6-450A-9F90-16B9BC5112F4}" dt="2019-10-22T16:43:46.117" v="368" actId="1035"/>
          <ac:spMkLst>
            <pc:docMk/>
            <pc:sldMk cId="2431515070" sldId="262"/>
            <ac:spMk id="5" creationId="{E8064526-CFDB-4C3E-B177-CD0432EE2329}"/>
          </ac:spMkLst>
        </pc:spChg>
        <pc:spChg chg="mod">
          <ac:chgData name="André Luis Reis" userId="9daf1f08f53c7d10" providerId="LiveId" clId="{379935F1-28C6-450A-9F90-16B9BC5112F4}" dt="2019-10-22T16:43:52.259" v="369" actId="14100"/>
          <ac:spMkLst>
            <pc:docMk/>
            <pc:sldMk cId="2431515070" sldId="262"/>
            <ac:spMk id="7" creationId="{B1E2A905-39AD-4EE1-87F6-5EE3D09CE36D}"/>
          </ac:spMkLst>
        </pc:spChg>
        <pc:spChg chg="add mod">
          <ac:chgData name="André Luis Reis" userId="9daf1f08f53c7d10" providerId="LiveId" clId="{379935F1-28C6-450A-9F90-16B9BC5112F4}" dt="2019-10-22T16:43:26.266" v="329" actId="1037"/>
          <ac:spMkLst>
            <pc:docMk/>
            <pc:sldMk cId="2431515070" sldId="262"/>
            <ac:spMk id="8" creationId="{DB559AFE-E69C-4A9C-9DE8-10B866B305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20538-C708-4C62-87D8-9FB39E91908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1745E-B447-4DB4-B941-5EFAE01C80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52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65454-6F15-4CA7-A98C-C2E5BC387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304C66-1535-4B90-A0D5-EDD2B342B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1397DD-E37A-4813-ABFB-B973C7A9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E25883-EC8D-4F46-8E4A-9F6D7FCE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CC810E-0055-4963-B273-734218A2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8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F3775-C7CE-4DE0-A431-954AFE06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2FE386-2F6D-4E42-AE22-F9F6629E6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237991-CBA0-43AC-B1E4-1C082DB4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F93221-F371-4425-9759-753C884D2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C3D138-C85D-46BB-B608-4FD4E4876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8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5EB051-296D-4D1F-88D5-CF9409947D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1B5473-1BE4-4C80-9BBF-392FE2419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766F23-CE1C-4608-9912-8197FBC4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7507DB-E7AF-4C45-BB78-DE97DC7C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DFAC8-15E2-4B78-809A-3B48C9D4A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75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CD8AC-1A63-440A-9F3B-EDBB6470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D85E3-07F7-4C94-B351-976A63035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846A1C-8D69-4273-A536-93872814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91CA4-1ED9-4FEF-BBB1-91B1F0C8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88246-89BF-4645-BD39-A17D7239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51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A9E11-D91F-47AF-B759-A39A8A10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AB70FF-FC1A-4FAE-8360-404F9DA9F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C6A11E-9B06-49C9-8D4F-204B0139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2FD833-0174-4291-AB62-A3B57EC8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2D9BA-7A97-4B84-8D9F-8C3616BA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233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13C5E-A487-40B1-8517-65BA9D2B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C5C01A-A438-462C-B951-40F188B06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C46252-9531-4CEB-988C-A35C4050E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732CA5-465C-458B-8D39-8FF0F65C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8965A7-5A90-4320-8EA5-B102EBEB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F2A26E-405C-4EED-A123-20B88890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451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A3918-3FBF-46AE-9BB1-B9231867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6D476-7848-4A8B-A882-47D71991D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0BFA36-C74B-4987-B359-769AC8A00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3FCC5B-FAC0-4A72-A6DC-8C356AB1BE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08EAFC-FD68-46E4-80FD-9AB7B86FF3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AF504D-980C-4D15-922F-C4EFB53E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09BB71-3B4D-4353-9EBF-4C3020DD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3EE1F0-736C-4B76-B99E-F5102DE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73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EAE0-A076-48BA-9242-CA487CD0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44C8BAC-C3D9-4797-B59D-485F7E6B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2ED47D6-EF38-491A-89EF-600895BDF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8CD989-F00D-4A1F-BB58-288FF2C04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39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E34006D-60B4-4C4F-9C8B-9B7E1409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373F00-A34F-4CA9-BB43-F414F3D1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B8E80B-3A1C-4584-83FD-AA0F1375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011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B725C-0B23-4659-A2AD-98B434AE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75199-4A49-4666-A1A8-F0873307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479E0F-2D94-4B8B-987A-900434273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91C2CB-22A9-460A-8069-384270A3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DB7D68-51C3-4B7F-9BB5-6D40960F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F49390-603A-4BF3-A269-391ABFE1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65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CD8D1-DF9D-4002-AE49-3EB398D2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3D23C1-DE14-48A0-AA89-3762278D6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F383C2-FC86-46BB-84EC-D440CC080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614388-F49B-4CF4-8487-1C97B915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0B43BB-0AC5-446D-9DBF-18B7C00C2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29484A-0677-482B-9FA0-D97007047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12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F4475F-3ACF-462F-A88F-6878F50D6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E5F09A-977B-4705-972D-2618AE72D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87C957-8B06-451D-821B-AE676BCD9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89DAA-ADA0-4126-B456-6AE20423E922}" type="datetimeFigureOut">
              <a:rPr lang="pt-BR" smtClean="0"/>
              <a:t>06/04/2021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88548F-FA9F-4AB0-83EB-6C013610F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73EA55-8A31-48D3-B49D-F708AC337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9E756-73F7-492C-B37D-411A0FE0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55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9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5" Type="http://schemas.openxmlformats.org/officeDocument/2006/relationships/image" Target="../media/image520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7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1.png"/><Relationship Id="rId7" Type="http://schemas.openxmlformats.org/officeDocument/2006/relationships/image" Target="../media/image6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hyperlink" Target="http://icgem.gfz-potsdam.de/home" TargetMode="External"/><Relationship Id="rId4" Type="http://schemas.openxmlformats.org/officeDocument/2006/relationships/image" Target="../media/image7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730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493" y="3021495"/>
            <a:ext cx="11595652" cy="854491"/>
          </a:xfrm>
        </p:spPr>
        <p:txBody>
          <a:bodyPr>
            <a:noAutofit/>
          </a:bodyPr>
          <a:lstStyle/>
          <a:p>
            <a:r>
              <a:rPr lang="pt-BR" b="1" dirty="0"/>
              <a:t>Revisão Gravimetria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BFEED-BD94-4F86-856A-2AA59DB91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722" y="4119406"/>
            <a:ext cx="9144000" cy="590134"/>
          </a:xfrm>
        </p:spPr>
        <p:txBody>
          <a:bodyPr>
            <a:normAutofit/>
          </a:bodyPr>
          <a:lstStyle/>
          <a:p>
            <a:r>
              <a:rPr lang="pt-BR" sz="2000" i="1" dirty="0"/>
              <a:t>Prof. André Luis Albuquerque dos Reis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3587ED-A495-4F42-8D80-2F12BED7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47453"/>
            <a:ext cx="2130083" cy="2345627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F0C92CF-13A2-46B1-9463-C604301DC201}"/>
              </a:ext>
            </a:extLst>
          </p:cNvPr>
          <p:cNvSpPr txBox="1">
            <a:spLocks/>
          </p:cNvSpPr>
          <p:nvPr/>
        </p:nvSpPr>
        <p:spPr>
          <a:xfrm>
            <a:off x="1535722" y="6427297"/>
            <a:ext cx="9144000" cy="5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Rio de Janeiro 2021</a:t>
            </a:r>
          </a:p>
        </p:txBody>
      </p:sp>
    </p:spTree>
    <p:extLst>
      <p:ext uri="{BB962C8B-B14F-4D97-AF65-F5344CB8AC3E}">
        <p14:creationId xmlns:p14="http://schemas.microsoft.com/office/powerpoint/2010/main" val="14866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A007869-1A6E-413F-A95F-E5FC38A5E276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A007869-1A6E-413F-A95F-E5FC38A5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59D34CF-5FE7-4487-A786-DB685AF03F78}"/>
              </a:ext>
            </a:extLst>
          </p:cNvPr>
          <p:cNvSpPr txBox="1">
            <a:spLocks/>
          </p:cNvSpPr>
          <p:nvPr/>
        </p:nvSpPr>
        <p:spPr>
          <a:xfrm>
            <a:off x="335254" y="3316491"/>
            <a:ext cx="4373906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A terra esférica e homogênea!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597008D-F0ED-4AFB-B99A-7A8725D2B808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597008D-F0ED-4AFB-B99A-7A8725D2B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6148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7FD941CF-9BA3-4964-9C3E-ED79D9EBB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72D2C0-59ED-4569-88F3-D23851489954}"/>
              </a:ext>
            </a:extLst>
          </p:cNvPr>
          <p:cNvSpPr txBox="1"/>
          <p:nvPr/>
        </p:nvSpPr>
        <p:spPr>
          <a:xfrm>
            <a:off x="1179163" y="1384253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Composto por 5 fontes: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BEBBC7-8156-4222-8154-D6AF15553321}"/>
              </a:ext>
            </a:extLst>
          </p:cNvPr>
          <p:cNvSpPr txBox="1"/>
          <p:nvPr/>
        </p:nvSpPr>
        <p:spPr>
          <a:xfrm>
            <a:off x="947980" y="2828794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Dois prismas retangulares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Duas esferas</a:t>
            </a:r>
          </a:p>
          <a:p>
            <a:pPr marL="342900" indent="-342900">
              <a:buFontTx/>
              <a:buChar char="-"/>
            </a:pPr>
            <a:endParaRPr lang="pt-BR" sz="2400" b="1" dirty="0"/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2B17127D-7A2A-4EE6-AAAD-F568C9FF0928}"/>
              </a:ext>
            </a:extLst>
          </p:cNvPr>
          <p:cNvSpPr/>
          <p:nvPr/>
        </p:nvSpPr>
        <p:spPr>
          <a:xfrm>
            <a:off x="7935132" y="941741"/>
            <a:ext cx="294468" cy="88502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43DFB671-D108-4139-BAE6-A0ED3FA5ACBA}"/>
              </a:ext>
            </a:extLst>
          </p:cNvPr>
          <p:cNvSpPr/>
          <p:nvPr/>
        </p:nvSpPr>
        <p:spPr>
          <a:xfrm>
            <a:off x="9172413" y="1403406"/>
            <a:ext cx="294468" cy="885023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F90ED76-7DEA-4329-80FD-21C9E0D8ED1A}"/>
              </a:ext>
            </a:extLst>
          </p:cNvPr>
          <p:cNvSpPr/>
          <p:nvPr/>
        </p:nvSpPr>
        <p:spPr>
          <a:xfrm>
            <a:off x="8270720" y="93604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(500, 1500) 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E846CAD-0291-4081-914D-056FAF91ED0E}"/>
              </a:ext>
            </a:extLst>
          </p:cNvPr>
          <p:cNvSpPr txBox="1"/>
          <p:nvPr/>
        </p:nvSpPr>
        <p:spPr>
          <a:xfrm>
            <a:off x="8588643" y="5734001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*(Topo, base) em metros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30921DB-F137-42E9-B50D-4A5E2537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100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F04403-05D6-4E39-BFFC-DE249E67035C}"/>
              </a:ext>
            </a:extLst>
          </p:cNvPr>
          <p:cNvSpPr txBox="1"/>
          <p:nvPr/>
        </p:nvSpPr>
        <p:spPr>
          <a:xfrm>
            <a:off x="154984" y="162470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esta simulação</a:t>
            </a:r>
          </a:p>
        </p:txBody>
      </p:sp>
    </p:spTree>
    <p:extLst>
      <p:ext uri="{BB962C8B-B14F-4D97-AF65-F5344CB8AC3E}">
        <p14:creationId xmlns:p14="http://schemas.microsoft.com/office/powerpoint/2010/main" val="16828191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7FD941CF-9BA3-4964-9C3E-ED79D9EBB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72D2C0-59ED-4569-88F3-D23851489954}"/>
              </a:ext>
            </a:extLst>
          </p:cNvPr>
          <p:cNvSpPr txBox="1"/>
          <p:nvPr/>
        </p:nvSpPr>
        <p:spPr>
          <a:xfrm>
            <a:off x="1251252" y="1389871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Composto por 5 fontes: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BEBBC7-8156-4222-8154-D6AF15553321}"/>
              </a:ext>
            </a:extLst>
          </p:cNvPr>
          <p:cNvSpPr txBox="1"/>
          <p:nvPr/>
        </p:nvSpPr>
        <p:spPr>
          <a:xfrm>
            <a:off x="947980" y="2828794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Dois prismas retangulares</a:t>
            </a:r>
          </a:p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Duas esferas</a:t>
            </a:r>
          </a:p>
          <a:p>
            <a:pPr marL="342900" indent="-342900">
              <a:buFontTx/>
              <a:buChar char="-"/>
            </a:pPr>
            <a:r>
              <a:rPr lang="pt-BR" sz="2400" b="1" dirty="0"/>
              <a:t>Um prisma poligonal</a:t>
            </a:r>
          </a:p>
          <a:p>
            <a:pPr marL="342900" indent="-342900">
              <a:buFontTx/>
              <a:buChar char="-"/>
            </a:pPr>
            <a:endParaRPr lang="pt-BR" sz="2400" b="1" dirty="0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73D1EF70-0B84-4ADE-B46F-237914D62C60}"/>
              </a:ext>
            </a:extLst>
          </p:cNvPr>
          <p:cNvSpPr/>
          <p:nvPr/>
        </p:nvSpPr>
        <p:spPr>
          <a:xfrm>
            <a:off x="8404598" y="1943771"/>
            <a:ext cx="294468" cy="8850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7AA1A85-7BB1-45F8-A102-9147CCBB57B8}"/>
              </a:ext>
            </a:extLst>
          </p:cNvPr>
          <p:cNvSpPr/>
          <p:nvPr/>
        </p:nvSpPr>
        <p:spPr>
          <a:xfrm>
            <a:off x="7953751" y="143041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(450, 3150) 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4E5D681-0BF0-445C-843D-71F8AC9CD295}"/>
              </a:ext>
            </a:extLst>
          </p:cNvPr>
          <p:cNvSpPr txBox="1"/>
          <p:nvPr/>
        </p:nvSpPr>
        <p:spPr>
          <a:xfrm>
            <a:off x="8588643" y="5734001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*(Topo, base) em metros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8E7FA0E-9FE1-4540-81C8-DF6B13F5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101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460B89-D607-4E3E-A8AF-234A16EEE846}"/>
              </a:ext>
            </a:extLst>
          </p:cNvPr>
          <p:cNvSpPr txBox="1"/>
          <p:nvPr/>
        </p:nvSpPr>
        <p:spPr>
          <a:xfrm>
            <a:off x="154984" y="162470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esta simulação</a:t>
            </a:r>
          </a:p>
        </p:txBody>
      </p:sp>
    </p:spTree>
    <p:extLst>
      <p:ext uri="{BB962C8B-B14F-4D97-AF65-F5344CB8AC3E}">
        <p14:creationId xmlns:p14="http://schemas.microsoft.com/office/powerpoint/2010/main" val="3402486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C34E6E-1AE6-4998-8EE9-B7284949B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D6397A3-ABD9-407C-AB2A-CA6CA6E4C3E6}"/>
                  </a:ext>
                </a:extLst>
              </p:cNvPr>
              <p:cNvSpPr txBox="1"/>
              <p:nvPr/>
            </p:nvSpPr>
            <p:spPr>
              <a:xfrm>
                <a:off x="2746071" y="1120521"/>
                <a:ext cx="15130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/>
                  <a:t>100 m</a:t>
                </a: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D6397A3-ABD9-407C-AB2A-CA6CA6E4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71" y="1120521"/>
                <a:ext cx="1513093" cy="461665"/>
              </a:xfrm>
              <a:prstGeom prst="rect">
                <a:avLst/>
              </a:prstGeom>
              <a:blipFill>
                <a:blip r:embed="rId3"/>
                <a:stretch>
                  <a:fillRect l="-1205" t="-10526" r="-160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C1E627-36B1-4864-8AB7-0ECE3684458D}"/>
                  </a:ext>
                </a:extLst>
              </p:cNvPr>
              <p:cNvSpPr txBox="1"/>
              <p:nvPr/>
            </p:nvSpPr>
            <p:spPr>
              <a:xfrm>
                <a:off x="2538640" y="1670591"/>
                <a:ext cx="2969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𝑁𝑦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=(49, 25)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1C1E627-36B1-4864-8AB7-0ECE3684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40" y="1670591"/>
                <a:ext cx="2969130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95430F1-06B4-4DFA-B02D-A46B54D17C07}"/>
                  </a:ext>
                </a:extLst>
              </p:cNvPr>
              <p:cNvSpPr txBox="1"/>
              <p:nvPr/>
            </p:nvSpPr>
            <p:spPr>
              <a:xfrm>
                <a:off x="2538640" y="2128239"/>
                <a:ext cx="317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=(250, 500)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95430F1-06B4-4DFA-B02D-A46B54D17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40" y="2128239"/>
                <a:ext cx="3174989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B186E8-8171-47E5-A627-1EFA10C71168}"/>
              </a:ext>
            </a:extLst>
          </p:cNvPr>
          <p:cNvSpPr txBox="1"/>
          <p:nvPr/>
        </p:nvSpPr>
        <p:spPr>
          <a:xfrm>
            <a:off x="877754" y="1120520"/>
            <a:ext cx="200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Altura de voo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FF7CC2-C072-4980-9EB1-139CB2D05400}"/>
              </a:ext>
            </a:extLst>
          </p:cNvPr>
          <p:cNvSpPr txBox="1"/>
          <p:nvPr/>
        </p:nvSpPr>
        <p:spPr>
          <a:xfrm>
            <a:off x="1969105" y="1634998"/>
            <a:ext cx="908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Grid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7C4E442-C47C-4E0E-A5DB-29578CF3C649}"/>
              </a:ext>
            </a:extLst>
          </p:cNvPr>
          <p:cNvSpPr txBox="1"/>
          <p:nvPr/>
        </p:nvSpPr>
        <p:spPr>
          <a:xfrm>
            <a:off x="391068" y="2096663"/>
            <a:ext cx="248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Espaçamento do grid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F2DCAED-CFAF-41E2-9589-C4B5B671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102</a:t>
            </a:fld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F2B18B-B048-4F38-BDFA-1CC23E2AA437}"/>
              </a:ext>
            </a:extLst>
          </p:cNvPr>
          <p:cNvSpPr txBox="1"/>
          <p:nvPr/>
        </p:nvSpPr>
        <p:spPr>
          <a:xfrm>
            <a:off x="154984" y="162470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esta simulação</a:t>
            </a:r>
          </a:p>
        </p:txBody>
      </p:sp>
    </p:spTree>
    <p:extLst>
      <p:ext uri="{BB962C8B-B14F-4D97-AF65-F5344CB8AC3E}">
        <p14:creationId xmlns:p14="http://schemas.microsoft.com/office/powerpoint/2010/main" val="8037831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10" name="Imagem 9" descr="Gráfico&#10;&#10;Descrição gerada automaticamente">
            <a:extLst>
              <a:ext uri="{FF2B5EF4-FFF2-40B4-BE49-F238E27FC236}">
                <a16:creationId xmlns:a16="http://schemas.microsoft.com/office/drawing/2014/main" id="{8A78F7E4-A38B-471B-86F5-FB1ED41CF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251857"/>
            <a:ext cx="4354285" cy="4354285"/>
          </a:xfrm>
          <a:prstGeom prst="rect">
            <a:avLst/>
          </a:prstGeom>
        </p:spPr>
      </p:pic>
      <p:pic>
        <p:nvPicPr>
          <p:cNvPr id="3" name="Imagem 2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177BCDBF-DC21-455A-971C-BD39A19EF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75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5" name="Imagem 4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4031CD41-62D0-47C5-875F-AFD2BB73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2CBE89AB-1054-421E-B4DA-16D3E9100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251857"/>
            <a:ext cx="4354285" cy="4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310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0791"/>
            <a:ext cx="10515600" cy="1325563"/>
          </a:xfrm>
        </p:spPr>
        <p:txBody>
          <a:bodyPr/>
          <a:lstStyle/>
          <a:p>
            <a:r>
              <a:rPr lang="pt-BR" b="1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59844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Blakely, R. J., 1996, Potential theory in gravity and magnetic applications: Cambridge </a:t>
            </a:r>
            <a:r>
              <a:rPr lang="pt-BR" dirty="0" err="1"/>
              <a:t>University</a:t>
            </a:r>
            <a:r>
              <a:rPr lang="pt-BR" dirty="0"/>
              <a:t> Press.</a:t>
            </a:r>
          </a:p>
          <a:p>
            <a:r>
              <a:rPr lang="pt-BR" dirty="0"/>
              <a:t>Hofmann-</a:t>
            </a:r>
            <a:r>
              <a:rPr lang="pt-BR" dirty="0" err="1"/>
              <a:t>Wellenhof</a:t>
            </a:r>
            <a:r>
              <a:rPr lang="pt-BR" dirty="0"/>
              <a:t>, B. e H. Moritz, 2005, </a:t>
            </a:r>
            <a:r>
              <a:rPr lang="pt-BR" dirty="0" err="1"/>
              <a:t>Physical</a:t>
            </a:r>
            <a:r>
              <a:rPr lang="pt-BR" dirty="0"/>
              <a:t> </a:t>
            </a:r>
            <a:r>
              <a:rPr lang="pt-BR" dirty="0" err="1"/>
              <a:t>Geodesy</a:t>
            </a:r>
            <a:r>
              <a:rPr lang="pt-BR" dirty="0"/>
              <a:t>. Springer.</a:t>
            </a:r>
          </a:p>
          <a:p>
            <a:r>
              <a:rPr lang="en-US" dirty="0"/>
              <a:t>Li, X., e H. J. Götze, 2001, Ellipsoid, geoid, gravity, geodesy, and geophysics: Geophysics, 66, 1660-1668. DOI: 10.1190/1.1487109.</a:t>
            </a:r>
          </a:p>
          <a:p>
            <a:r>
              <a:rPr lang="en-US" dirty="0"/>
              <a:t>Kellogg, O. D., 1929, Foundations of potential theory: Frederick Ungar Publishing Company.</a:t>
            </a:r>
          </a:p>
          <a:p>
            <a:r>
              <a:rPr lang="en-US" dirty="0"/>
              <a:t>Macmillan, W. D., 1958, Theory of the Potential: Dover Publications Inc.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2318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7966"/>
            <a:ext cx="9144000" cy="591034"/>
          </a:xfrm>
        </p:spPr>
        <p:txBody>
          <a:bodyPr>
            <a:normAutofit/>
          </a:bodyPr>
          <a:lstStyle/>
          <a:p>
            <a:r>
              <a:rPr lang="pt-BR" sz="3600" dirty="0"/>
              <a:t>Até a próxima aula!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0131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A007869-1A6E-413F-A95F-E5FC38A5E276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A007869-1A6E-413F-A95F-E5FC38A5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1667691-9452-4B80-B86D-64A9884443C9}"/>
              </a:ext>
            </a:extLst>
          </p:cNvPr>
          <p:cNvSpPr txBox="1"/>
          <p:nvPr/>
        </p:nvSpPr>
        <p:spPr>
          <a:xfrm>
            <a:off x="830855" y="4945378"/>
            <a:ext cx="71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F9D322-6F79-4B8C-918F-A6BEC000F74D}"/>
              </a:ext>
            </a:extLst>
          </p:cNvPr>
          <p:cNvSpPr txBox="1"/>
          <p:nvPr/>
        </p:nvSpPr>
        <p:spPr>
          <a:xfrm>
            <a:off x="1728589" y="3958168"/>
            <a:ext cx="67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797FD13C-2113-4BB7-B2CF-1CCBE7A25614}"/>
              </a:ext>
            </a:extLst>
          </p:cNvPr>
          <p:cNvSpPr txBox="1">
            <a:spLocks/>
          </p:cNvSpPr>
          <p:nvPr/>
        </p:nvSpPr>
        <p:spPr>
          <a:xfrm>
            <a:off x="335254" y="3316491"/>
            <a:ext cx="4373906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A terra esférica e homogênea!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7FA4066-A422-4517-B401-C862D8173053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7FA4066-A422-4517-B401-C862D817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7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AC027D5A-FB0F-4425-BF9B-8E85B1425CCB}"/>
              </a:ext>
            </a:extLst>
          </p:cNvPr>
          <p:cNvCxnSpPr>
            <a:cxnSpLocks/>
            <a:endCxn id="7" idx="7"/>
          </p:cNvCxnSpPr>
          <p:nvPr/>
        </p:nvCxnSpPr>
        <p:spPr>
          <a:xfrm flipV="1">
            <a:off x="1218383" y="4490728"/>
            <a:ext cx="561081" cy="829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597B4F9-6F29-48CA-9426-6F2DA80AE44A}"/>
              </a:ext>
            </a:extLst>
          </p:cNvPr>
          <p:cNvSpPr txBox="1"/>
          <p:nvPr/>
        </p:nvSpPr>
        <p:spPr>
          <a:xfrm>
            <a:off x="979229" y="4402716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282BBC1-3858-4066-8DEC-25B4F38DB860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E282BBC1-3858-4066-8DEC-25B4F38DB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B535A8-A874-4906-A19B-FF08440D1AE3}"/>
              </a:ext>
            </a:extLst>
          </p:cNvPr>
          <p:cNvSpPr txBox="1"/>
          <p:nvPr/>
        </p:nvSpPr>
        <p:spPr>
          <a:xfrm>
            <a:off x="2586823" y="5928107"/>
            <a:ext cx="56763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3200" b="0" dirty="0">
                <a:ea typeface="Cambria Math" panose="02040503050406030204" pitchFamily="18" charset="0"/>
              </a:rPr>
              <a:t>R ≈ 6371 m  </a:t>
            </a:r>
            <a:endParaRPr lang="pt-BR" sz="3200" dirty="0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9A792490-0E86-46DF-919A-815569F8F755}"/>
              </a:ext>
            </a:extLst>
          </p:cNvPr>
          <p:cNvSpPr txBox="1">
            <a:spLocks/>
          </p:cNvSpPr>
          <p:nvPr/>
        </p:nvSpPr>
        <p:spPr>
          <a:xfrm>
            <a:off x="335254" y="3316491"/>
            <a:ext cx="4373906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A terra esférica e homogênea!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F5452C4-58FD-4A0A-9341-09DF0C014C69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6F5452C4-58FD-4A0A-9341-09DF0C014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33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905670" cy="1378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905670" cy="1378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A2D08-D020-488A-9FBF-1C910EDB1858}"/>
              </a:ext>
            </a:extLst>
          </p:cNvPr>
          <p:cNvSpPr txBox="1"/>
          <p:nvPr/>
        </p:nvSpPr>
        <p:spPr>
          <a:xfrm>
            <a:off x="830855" y="4945378"/>
            <a:ext cx="71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B095D9-2A90-4AD7-8858-0E52CADD70B8}"/>
              </a:ext>
            </a:extLst>
          </p:cNvPr>
          <p:cNvSpPr txBox="1"/>
          <p:nvPr/>
        </p:nvSpPr>
        <p:spPr>
          <a:xfrm>
            <a:off x="1728589" y="3958168"/>
            <a:ext cx="67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96D520-6321-4865-B243-828BBB1047B0}"/>
              </a:ext>
            </a:extLst>
          </p:cNvPr>
          <p:cNvSpPr txBox="1"/>
          <p:nvPr/>
        </p:nvSpPr>
        <p:spPr>
          <a:xfrm>
            <a:off x="2586823" y="5928107"/>
            <a:ext cx="56763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3200" b="0" dirty="0">
                <a:ea typeface="Cambria Math" panose="02040503050406030204" pitchFamily="18" charset="0"/>
              </a:rPr>
              <a:t>R ≈ 6371 m  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F524F3E-F3B9-4AB1-9D43-4ECAA6CF4917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F524F3E-F3B9-4AB1-9D43-4ECAA6CF4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95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905670" cy="1378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905670" cy="1378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A2D08-D020-488A-9FBF-1C910EDB1858}"/>
              </a:ext>
            </a:extLst>
          </p:cNvPr>
          <p:cNvSpPr txBox="1"/>
          <p:nvPr/>
        </p:nvSpPr>
        <p:spPr>
          <a:xfrm>
            <a:off x="830855" y="4945378"/>
            <a:ext cx="71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B095D9-2A90-4AD7-8858-0E52CADD70B8}"/>
              </a:ext>
            </a:extLst>
          </p:cNvPr>
          <p:cNvSpPr txBox="1"/>
          <p:nvPr/>
        </p:nvSpPr>
        <p:spPr>
          <a:xfrm>
            <a:off x="1728589" y="3958168"/>
            <a:ext cx="67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DB1FE33-C431-423B-B285-AEB96E5711FD}"/>
              </a:ext>
            </a:extLst>
          </p:cNvPr>
          <p:cNvCxnSpPr>
            <a:cxnSpLocks/>
          </p:cNvCxnSpPr>
          <p:nvPr/>
        </p:nvCxnSpPr>
        <p:spPr>
          <a:xfrm flipV="1">
            <a:off x="5689385" y="2857157"/>
            <a:ext cx="561081" cy="8295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CFE618-755F-4E1D-8ECD-8555FBAF8F97}"/>
              </a:ext>
            </a:extLst>
          </p:cNvPr>
          <p:cNvCxnSpPr>
            <a:cxnSpLocks/>
          </p:cNvCxnSpPr>
          <p:nvPr/>
        </p:nvCxnSpPr>
        <p:spPr>
          <a:xfrm flipV="1">
            <a:off x="8295425" y="2399957"/>
            <a:ext cx="561081" cy="8295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8EE358-EC34-4C43-B2F2-0DFC5A40431C}"/>
              </a:ext>
            </a:extLst>
          </p:cNvPr>
          <p:cNvSpPr txBox="1"/>
          <p:nvPr/>
        </p:nvSpPr>
        <p:spPr>
          <a:xfrm>
            <a:off x="2586823" y="5928107"/>
            <a:ext cx="56763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3200" b="0" dirty="0">
                <a:ea typeface="Cambria Math" panose="02040503050406030204" pitchFamily="18" charset="0"/>
              </a:rPr>
              <a:t>R ≈ 6371 m  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CB1BE75-70E5-4483-8B45-CE83BB9E1D6F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CB1BE75-70E5-4483-8B45-CE83BB9E1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09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545059" cy="1378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545059" cy="1378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A2D08-D020-488A-9FBF-1C910EDB1858}"/>
              </a:ext>
            </a:extLst>
          </p:cNvPr>
          <p:cNvSpPr txBox="1"/>
          <p:nvPr/>
        </p:nvSpPr>
        <p:spPr>
          <a:xfrm>
            <a:off x="830855" y="4945378"/>
            <a:ext cx="71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B095D9-2A90-4AD7-8858-0E52CADD70B8}"/>
              </a:ext>
            </a:extLst>
          </p:cNvPr>
          <p:cNvSpPr txBox="1"/>
          <p:nvPr/>
        </p:nvSpPr>
        <p:spPr>
          <a:xfrm>
            <a:off x="1728589" y="3958168"/>
            <a:ext cx="67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3C34EC-4005-467D-8349-C2717A91403B}"/>
              </a:ext>
            </a:extLst>
          </p:cNvPr>
          <p:cNvSpPr txBox="1"/>
          <p:nvPr/>
        </p:nvSpPr>
        <p:spPr>
          <a:xfrm>
            <a:off x="2586823" y="5928107"/>
            <a:ext cx="56763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3200" b="0" dirty="0">
                <a:ea typeface="Cambria Math" panose="02040503050406030204" pitchFamily="18" charset="0"/>
              </a:rPr>
              <a:t>R ≈ 6371 m  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03B81E5-C932-4D5E-9B83-2AD39979F9DC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03B81E5-C932-4D5E-9B83-2AD39979F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>
            <a:extLst>
              <a:ext uri="{FF2B5EF4-FFF2-40B4-BE49-F238E27FC236}">
                <a16:creationId xmlns:a16="http://schemas.microsoft.com/office/drawing/2014/main" id="{9D38FA79-4083-4D32-8FC2-FDC7E6A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669" y="4046876"/>
            <a:ext cx="2111428" cy="298631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643270" y="4464014"/>
            <a:ext cx="159561" cy="1824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545059" cy="1378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F4DC09-A73A-4EEC-9225-5284C0B30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545059" cy="13780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A2D08-D020-488A-9FBF-1C910EDB1858}"/>
              </a:ext>
            </a:extLst>
          </p:cNvPr>
          <p:cNvSpPr txBox="1"/>
          <p:nvPr/>
        </p:nvSpPr>
        <p:spPr>
          <a:xfrm>
            <a:off x="830855" y="4945378"/>
            <a:ext cx="71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DB095D9-2A90-4AD7-8858-0E52CADD70B8}"/>
              </a:ext>
            </a:extLst>
          </p:cNvPr>
          <p:cNvSpPr txBox="1"/>
          <p:nvPr/>
        </p:nvSpPr>
        <p:spPr>
          <a:xfrm>
            <a:off x="1728589" y="3958168"/>
            <a:ext cx="67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3C34EC-4005-467D-8349-C2717A91403B}"/>
              </a:ext>
            </a:extLst>
          </p:cNvPr>
          <p:cNvSpPr txBox="1"/>
          <p:nvPr/>
        </p:nvSpPr>
        <p:spPr>
          <a:xfrm>
            <a:off x="2586823" y="5928107"/>
            <a:ext cx="567631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3200" b="0" dirty="0">
                <a:ea typeface="Cambria Math" panose="02040503050406030204" pitchFamily="18" charset="0"/>
              </a:rPr>
              <a:t>R ≈ 6371 m  </a:t>
            </a: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B11EC99-F239-43D2-BA14-B1585C798D6E}"/>
                  </a:ext>
                </a:extLst>
              </p:cNvPr>
              <p:cNvSpPr txBox="1"/>
              <p:nvPr/>
            </p:nvSpPr>
            <p:spPr>
              <a:xfrm>
                <a:off x="9278587" y="2901093"/>
                <a:ext cx="254028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sz="3600" dirty="0"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pt-BR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9,8 </m:t>
                          </m:r>
                          <m:r>
                            <a:rPr lang="pt-BR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pt-BR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pt-BR" sz="3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B11EC99-F239-43D2-BA14-B1585C798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587" y="2901093"/>
                <a:ext cx="254028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89215EC1-99D5-4B24-AE36-3868A8F7208A}"/>
              </a:ext>
            </a:extLst>
          </p:cNvPr>
          <p:cNvSpPr txBox="1">
            <a:spLocks/>
          </p:cNvSpPr>
          <p:nvPr/>
        </p:nvSpPr>
        <p:spPr>
          <a:xfrm>
            <a:off x="335254" y="3316491"/>
            <a:ext cx="4373906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A terra esférica e homogênea!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6B7852-174E-43B1-B661-5B6E0BDE06C9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6F6B7852-174E-43B1-B661-5B6E0BDE0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85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52400" y="2862470"/>
            <a:ext cx="11811000" cy="105480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(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197807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1278987" y="207401"/>
            <a:ext cx="9634026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também como ponto de partida a </a:t>
            </a:r>
            <a:r>
              <a:rPr lang="pt-BR" sz="2800" b="1" dirty="0">
                <a:solidFill>
                  <a:schemeClr val="accent1"/>
                </a:solidFill>
              </a:rPr>
              <a:t>Teoria do potencial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0701FB2-3288-442D-B25F-6308934D7C0A}"/>
              </a:ext>
            </a:extLst>
          </p:cNvPr>
          <p:cNvSpPr txBox="1">
            <a:spLocks/>
          </p:cNvSpPr>
          <p:nvPr/>
        </p:nvSpPr>
        <p:spPr>
          <a:xfrm>
            <a:off x="-9380" y="6246055"/>
            <a:ext cx="3693484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</p:spTree>
    <p:extLst>
      <p:ext uri="{BB962C8B-B14F-4D97-AF65-F5344CB8AC3E}">
        <p14:creationId xmlns:p14="http://schemas.microsoft.com/office/powerpoint/2010/main" val="1453219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1278987" y="207401"/>
            <a:ext cx="9634026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também como ponto de partida a </a:t>
            </a:r>
            <a:r>
              <a:rPr lang="pt-BR" sz="2800" b="1" dirty="0">
                <a:solidFill>
                  <a:schemeClr val="accent1"/>
                </a:solidFill>
              </a:rPr>
              <a:t>Teoria do potencial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0701FB2-3288-442D-B25F-6308934D7C0A}"/>
              </a:ext>
            </a:extLst>
          </p:cNvPr>
          <p:cNvSpPr txBox="1">
            <a:spLocks/>
          </p:cNvSpPr>
          <p:nvPr/>
        </p:nvSpPr>
        <p:spPr>
          <a:xfrm>
            <a:off x="-9380" y="6246055"/>
            <a:ext cx="3693484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ED8B88-A064-47F1-B415-D28485337AED}"/>
              </a:ext>
            </a:extLst>
          </p:cNvPr>
          <p:cNvSpPr txBox="1">
            <a:spLocks/>
          </p:cNvSpPr>
          <p:nvPr/>
        </p:nvSpPr>
        <p:spPr>
          <a:xfrm>
            <a:off x="1524000" y="1035282"/>
            <a:ext cx="9634026" cy="122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o estudo dos campos potenciais conservativos, nos quais são derivados de um potencial.</a:t>
            </a:r>
          </a:p>
        </p:txBody>
      </p:sp>
    </p:spTree>
    <p:extLst>
      <p:ext uri="{BB962C8B-B14F-4D97-AF65-F5344CB8AC3E}">
        <p14:creationId xmlns:p14="http://schemas.microsoft.com/office/powerpoint/2010/main" val="321902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71"/>
            <a:ext cx="9144000" cy="1182068"/>
          </a:xfrm>
        </p:spPr>
        <p:txBody>
          <a:bodyPr>
            <a:normAutofit fontScale="90000"/>
          </a:bodyPr>
          <a:lstStyle/>
          <a:p>
            <a:pPr algn="l"/>
            <a:r>
              <a:rPr lang="pt-BR" sz="2800" b="1" dirty="0"/>
              <a:t>Objetivo: </a:t>
            </a:r>
            <a:r>
              <a:rPr lang="pt-BR" sz="2800" dirty="0"/>
              <a:t>Revisar os conceitos de Campo de gravidade, distúrbio de gravidade e anomalia gravimétrica já passados em sala de aula.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DF4CA9A-54EF-4371-BA10-0ECA9FFBA30D}"/>
              </a:ext>
            </a:extLst>
          </p:cNvPr>
          <p:cNvSpPr txBox="1"/>
          <p:nvPr/>
        </p:nvSpPr>
        <p:spPr>
          <a:xfrm>
            <a:off x="1202635" y="2156433"/>
            <a:ext cx="9786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Lei da Gravitação;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Introdução a Teoria do potencial;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Campo de gravidade e seus elementos: </a:t>
            </a:r>
            <a:r>
              <a:rPr lang="pt-BR" sz="2400" dirty="0" err="1"/>
              <a:t>geóide</a:t>
            </a:r>
            <a:r>
              <a:rPr lang="pt-BR" sz="2400" dirty="0"/>
              <a:t> e </a:t>
            </a:r>
            <a:r>
              <a:rPr lang="pt-BR" sz="2400" dirty="0" err="1"/>
              <a:t>elipsóide</a:t>
            </a:r>
            <a:r>
              <a:rPr lang="pt-BR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Anomalia de gravidade e distúrbio de gravidade;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1458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1278987" y="207401"/>
            <a:ext cx="9634026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também como ponto de partida a </a:t>
            </a:r>
            <a:r>
              <a:rPr lang="pt-BR" sz="2800" b="1" dirty="0">
                <a:solidFill>
                  <a:schemeClr val="accent1"/>
                </a:solidFill>
              </a:rPr>
              <a:t>Teoria do potencial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0701FB2-3288-442D-B25F-6308934D7C0A}"/>
              </a:ext>
            </a:extLst>
          </p:cNvPr>
          <p:cNvSpPr txBox="1">
            <a:spLocks/>
          </p:cNvSpPr>
          <p:nvPr/>
        </p:nvSpPr>
        <p:spPr>
          <a:xfrm>
            <a:off x="-9380" y="6246055"/>
            <a:ext cx="3693484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ED8B88-A064-47F1-B415-D28485337AED}"/>
              </a:ext>
            </a:extLst>
          </p:cNvPr>
          <p:cNvSpPr txBox="1">
            <a:spLocks/>
          </p:cNvSpPr>
          <p:nvPr/>
        </p:nvSpPr>
        <p:spPr>
          <a:xfrm>
            <a:off x="1524000" y="1035282"/>
            <a:ext cx="9634026" cy="122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o estudo dos campos potenciais conservativos, nos quais são derivados de um potencial.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44FB4F6-A1C3-464A-A94D-309C48844D1F}"/>
              </a:ext>
            </a:extLst>
          </p:cNvPr>
          <p:cNvSpPr txBox="1">
            <a:spLocks/>
          </p:cNvSpPr>
          <p:nvPr/>
        </p:nvSpPr>
        <p:spPr>
          <a:xfrm>
            <a:off x="1240296" y="2750213"/>
            <a:ext cx="9634026" cy="950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São caracterizados por uma equação diferencial chamada </a:t>
            </a:r>
            <a:r>
              <a:rPr lang="pt-BR" sz="2800" b="1" dirty="0">
                <a:solidFill>
                  <a:srgbClr val="FF0000"/>
                </a:solidFill>
              </a:rPr>
              <a:t>equação de Laplace</a:t>
            </a:r>
            <a:r>
              <a:rPr lang="pt-BR" sz="2800" dirty="0"/>
              <a:t>, no estudo de </a:t>
            </a:r>
            <a:r>
              <a:rPr lang="pt-BR" sz="2800" b="1" dirty="0">
                <a:solidFill>
                  <a:srgbClr val="FF0000"/>
                </a:solidFill>
              </a:rPr>
              <a:t>funções harmônicas.</a:t>
            </a:r>
          </a:p>
        </p:txBody>
      </p:sp>
    </p:spTree>
    <p:extLst>
      <p:ext uri="{BB962C8B-B14F-4D97-AF65-F5344CB8AC3E}">
        <p14:creationId xmlns:p14="http://schemas.microsoft.com/office/powerpoint/2010/main" val="56858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1278987" y="207401"/>
            <a:ext cx="9634026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também como ponto de partida a </a:t>
            </a:r>
            <a:r>
              <a:rPr lang="pt-BR" sz="2800" b="1" dirty="0">
                <a:solidFill>
                  <a:schemeClr val="accent1"/>
                </a:solidFill>
              </a:rPr>
              <a:t>Teoria do potencial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0701FB2-3288-442D-B25F-6308934D7C0A}"/>
              </a:ext>
            </a:extLst>
          </p:cNvPr>
          <p:cNvSpPr txBox="1">
            <a:spLocks/>
          </p:cNvSpPr>
          <p:nvPr/>
        </p:nvSpPr>
        <p:spPr>
          <a:xfrm>
            <a:off x="-9380" y="6246055"/>
            <a:ext cx="3693484" cy="5287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ED8B88-A064-47F1-B415-D28485337AED}"/>
              </a:ext>
            </a:extLst>
          </p:cNvPr>
          <p:cNvSpPr txBox="1">
            <a:spLocks/>
          </p:cNvSpPr>
          <p:nvPr/>
        </p:nvSpPr>
        <p:spPr>
          <a:xfrm>
            <a:off x="1524000" y="1035282"/>
            <a:ext cx="9634026" cy="122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o estudo dos campos potenciais conservativos, nos quais são derivados de um potencial.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44FB4F6-A1C3-464A-A94D-309C48844D1F}"/>
              </a:ext>
            </a:extLst>
          </p:cNvPr>
          <p:cNvSpPr txBox="1">
            <a:spLocks/>
          </p:cNvSpPr>
          <p:nvPr/>
        </p:nvSpPr>
        <p:spPr>
          <a:xfrm>
            <a:off x="1240296" y="2750213"/>
            <a:ext cx="9634026" cy="9500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São caracterizados por uma equação diferencial chamada </a:t>
            </a:r>
            <a:r>
              <a:rPr lang="pt-BR" sz="2800" b="1" dirty="0">
                <a:solidFill>
                  <a:srgbClr val="FF0000"/>
                </a:solidFill>
              </a:rPr>
              <a:t>equação de Laplace</a:t>
            </a:r>
            <a:r>
              <a:rPr lang="pt-BR" sz="2800" dirty="0"/>
              <a:t>, no estudo de </a:t>
            </a:r>
            <a:r>
              <a:rPr lang="pt-BR" sz="2800" b="1" dirty="0">
                <a:solidFill>
                  <a:srgbClr val="FF0000"/>
                </a:solidFill>
              </a:rPr>
              <a:t>funções harmônicas.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8EB83B48-F82B-4EF6-B638-07B1214C0762}"/>
              </a:ext>
            </a:extLst>
          </p:cNvPr>
          <p:cNvSpPr txBox="1">
            <a:spLocks/>
          </p:cNvSpPr>
          <p:nvPr/>
        </p:nvSpPr>
        <p:spPr>
          <a:xfrm>
            <a:off x="715397" y="4319819"/>
            <a:ext cx="10982181" cy="13002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uma série de fenômenos da natureza, tais como a transferência de calor em meios homogêneos, o escoamentos de fluidos em meios ideais, os campos eletrostáticos e </a:t>
            </a:r>
            <a:r>
              <a:rPr lang="pt-BR" sz="2800" dirty="0" err="1"/>
              <a:t>magnetostáticos</a:t>
            </a:r>
            <a:r>
              <a:rPr lang="pt-BR" sz="2800" dirty="0"/>
              <a:t>, dentre outros!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66039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B559AFE-E69C-4A9C-9DE8-10B866B3054A}"/>
              </a:ext>
            </a:extLst>
          </p:cNvPr>
          <p:cNvSpPr txBox="1">
            <a:spLocks/>
          </p:cNvSpPr>
          <p:nvPr/>
        </p:nvSpPr>
        <p:spPr>
          <a:xfrm>
            <a:off x="1032803" y="124351"/>
            <a:ext cx="10126393" cy="1318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 campo é um conjunto de funções do espaço ou do tempo que descrevem alguma propriedade física em cada ponto, seja ele vetorial ou escalar.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E603250-1577-42A2-9AF8-99DC5508F59A}"/>
              </a:ext>
            </a:extLst>
          </p:cNvPr>
          <p:cNvSpPr txBox="1">
            <a:spLocks/>
          </p:cNvSpPr>
          <p:nvPr/>
        </p:nvSpPr>
        <p:spPr>
          <a:xfrm>
            <a:off x="-9380" y="6453945"/>
            <a:ext cx="3693484" cy="320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</p:spTree>
    <p:extLst>
      <p:ext uri="{BB962C8B-B14F-4D97-AF65-F5344CB8AC3E}">
        <p14:creationId xmlns:p14="http://schemas.microsoft.com/office/powerpoint/2010/main" val="37925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B559AFE-E69C-4A9C-9DE8-10B866B3054A}"/>
              </a:ext>
            </a:extLst>
          </p:cNvPr>
          <p:cNvSpPr txBox="1">
            <a:spLocks/>
          </p:cNvSpPr>
          <p:nvPr/>
        </p:nvSpPr>
        <p:spPr>
          <a:xfrm>
            <a:off x="1032803" y="124351"/>
            <a:ext cx="10126393" cy="1318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 campo é um conjunto de funções do espaço ou do tempo que descrevem alguma propriedade física em cada ponto, seja ele vetorial ou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4E9ADF-1EE6-4B91-912D-640E931A5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86" y="1603517"/>
                <a:ext cx="9634026" cy="5281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800" dirty="0"/>
                  <a:t>Suponha que tenhamos um campo </a:t>
                </a:r>
                <a14:m>
                  <m:oMath xmlns:m="http://schemas.openxmlformats.org/officeDocument/2006/math">
                    <m:r>
                      <a:rPr lang="pt-BR" sz="2800" b="1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4E9ADF-1EE6-4B91-912D-640E931A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86" y="1603517"/>
                <a:ext cx="9634026" cy="528183"/>
              </a:xfrm>
              <a:prstGeom prst="rect">
                <a:avLst/>
              </a:prstGeom>
              <a:blipFill>
                <a:blip r:embed="rId2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195CEE4-909A-4A2B-9295-E41096DB9450}"/>
                  </a:ext>
                </a:extLst>
              </p:cNvPr>
              <p:cNvSpPr txBox="1"/>
              <p:nvPr/>
            </p:nvSpPr>
            <p:spPr>
              <a:xfrm>
                <a:off x="3389007" y="2335070"/>
                <a:ext cx="541398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400" b="1" i="0" smtClean="0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4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4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pt-BR" sz="4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400" b="1" i="0">
                        <a:latin typeface="Cambria Math" panose="02040503050406030204" pitchFamily="18" charset="0"/>
                      </a:rPr>
                      <m:t>𝛁</m:t>
                    </m:r>
                    <m:r>
                      <m:rPr>
                        <m:sty m:val="p"/>
                      </m:rPr>
                      <a:rPr lang="pt-BR" sz="4400" i="0">
                        <a:latin typeface="Cambria Math" panose="02040503050406030204" pitchFamily="18" charset="0"/>
                      </a:rPr>
                      <m:t>ϕ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400" dirty="0"/>
                  <a:t>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195CEE4-909A-4A2B-9295-E41096DB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07" y="2335070"/>
                <a:ext cx="5413983" cy="677108"/>
              </a:xfrm>
              <a:prstGeom prst="rect">
                <a:avLst/>
              </a:prstGeom>
              <a:blipFill>
                <a:blip r:embed="rId3"/>
                <a:stretch>
                  <a:fillRect t="-25225" r="-4279" b="-495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55A433BD-286E-410A-85F4-C95F4B2A4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86" y="3179012"/>
                <a:ext cx="9806355" cy="74207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800" dirty="0"/>
                  <a:t>Este campo é gerado por este potencial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pt-BR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55A433BD-286E-410A-85F4-C95F4B2A4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86" y="3179012"/>
                <a:ext cx="9806355" cy="742071"/>
              </a:xfrm>
              <a:prstGeom prst="rect">
                <a:avLst/>
              </a:prstGeom>
              <a:blipFill>
                <a:blip r:embed="rId4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1E603250-1577-42A2-9AF8-99DC5508F59A}"/>
              </a:ext>
            </a:extLst>
          </p:cNvPr>
          <p:cNvSpPr txBox="1">
            <a:spLocks/>
          </p:cNvSpPr>
          <p:nvPr/>
        </p:nvSpPr>
        <p:spPr>
          <a:xfrm>
            <a:off x="-9380" y="6453945"/>
            <a:ext cx="3693484" cy="320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</p:spTree>
    <p:extLst>
      <p:ext uri="{BB962C8B-B14F-4D97-AF65-F5344CB8AC3E}">
        <p14:creationId xmlns:p14="http://schemas.microsoft.com/office/powerpoint/2010/main" val="33264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B559AFE-E69C-4A9C-9DE8-10B866B3054A}"/>
              </a:ext>
            </a:extLst>
          </p:cNvPr>
          <p:cNvSpPr txBox="1">
            <a:spLocks/>
          </p:cNvSpPr>
          <p:nvPr/>
        </p:nvSpPr>
        <p:spPr>
          <a:xfrm>
            <a:off x="1032803" y="124351"/>
            <a:ext cx="10126393" cy="1318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 campo é um conjunto de funções do espaço ou do tempo que descrevem alguma propriedade física em cada ponto, seja ele vetorial ou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4E9ADF-1EE6-4B91-912D-640E931A5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86" y="1603517"/>
                <a:ext cx="9634026" cy="5281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800" dirty="0"/>
                  <a:t>Suponha que tenhamos um campo </a:t>
                </a:r>
                <a14:m>
                  <m:oMath xmlns:m="http://schemas.openxmlformats.org/officeDocument/2006/math">
                    <m:r>
                      <a:rPr lang="pt-BR" sz="2800" b="1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4E9ADF-1EE6-4B91-912D-640E931A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86" y="1603517"/>
                <a:ext cx="9634026" cy="528183"/>
              </a:xfrm>
              <a:prstGeom prst="rect">
                <a:avLst/>
              </a:prstGeom>
              <a:blipFill>
                <a:blip r:embed="rId2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195CEE4-909A-4A2B-9295-E41096DB9450}"/>
                  </a:ext>
                </a:extLst>
              </p:cNvPr>
              <p:cNvSpPr txBox="1"/>
              <p:nvPr/>
            </p:nvSpPr>
            <p:spPr>
              <a:xfrm>
                <a:off x="3389007" y="2335070"/>
                <a:ext cx="541398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400" b="1" i="0" smtClean="0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4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4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pt-BR" sz="4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400" b="1" i="0">
                        <a:latin typeface="Cambria Math" panose="02040503050406030204" pitchFamily="18" charset="0"/>
                      </a:rPr>
                      <m:t>𝛁</m:t>
                    </m:r>
                    <m:r>
                      <m:rPr>
                        <m:sty m:val="p"/>
                      </m:rPr>
                      <a:rPr lang="pt-BR" sz="4400" i="0">
                        <a:latin typeface="Cambria Math" panose="02040503050406030204" pitchFamily="18" charset="0"/>
                      </a:rPr>
                      <m:t>ϕ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400" dirty="0"/>
                  <a:t>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195CEE4-909A-4A2B-9295-E41096DB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07" y="2335070"/>
                <a:ext cx="5413983" cy="677108"/>
              </a:xfrm>
              <a:prstGeom prst="rect">
                <a:avLst/>
              </a:prstGeom>
              <a:blipFill>
                <a:blip r:embed="rId3"/>
                <a:stretch>
                  <a:fillRect t="-25225" r="-4279" b="-495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55A433BD-286E-410A-85F4-C95F4B2A4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86" y="3179012"/>
                <a:ext cx="9806355" cy="74207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800" dirty="0"/>
                  <a:t>Este campo é gerado por este potencial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pt-BR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55A433BD-286E-410A-85F4-C95F4B2A4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86" y="3179012"/>
                <a:ext cx="9806355" cy="742071"/>
              </a:xfrm>
              <a:prstGeom prst="rect">
                <a:avLst/>
              </a:prstGeom>
              <a:blipFill>
                <a:blip r:embed="rId4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1E603250-1577-42A2-9AF8-99DC5508F59A}"/>
              </a:ext>
            </a:extLst>
          </p:cNvPr>
          <p:cNvSpPr txBox="1">
            <a:spLocks/>
          </p:cNvSpPr>
          <p:nvPr/>
        </p:nvSpPr>
        <p:spPr>
          <a:xfrm>
            <a:off x="-9380" y="6453945"/>
            <a:ext cx="3693484" cy="320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65730C8-7745-4FEF-8779-D315F78D2210}"/>
              </a:ext>
            </a:extLst>
          </p:cNvPr>
          <p:cNvSpPr txBox="1">
            <a:spLocks/>
          </p:cNvSpPr>
          <p:nvPr/>
        </p:nvSpPr>
        <p:spPr>
          <a:xfrm>
            <a:off x="-9380" y="4884404"/>
            <a:ext cx="4917294" cy="571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Uma </a:t>
            </a:r>
            <a:r>
              <a:rPr lang="pt-BR" sz="2800" b="1" dirty="0">
                <a:solidFill>
                  <a:schemeClr val="accent1"/>
                </a:solidFill>
              </a:rPr>
              <a:t>superfície equipotencial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C2608C3-B561-4DBE-80E1-BCEED00687E7}"/>
                  </a:ext>
                </a:extLst>
              </p:cNvPr>
              <p:cNvSpPr/>
              <p:nvPr/>
            </p:nvSpPr>
            <p:spPr>
              <a:xfrm>
                <a:off x="5957598" y="4816347"/>
                <a:ext cx="46235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4000">
                        <a:latin typeface="Cambria Math" panose="02040503050406030204" pitchFamily="18" charset="0"/>
                      </a:rPr>
                      <m:t>ϕ</m:t>
                    </m:r>
                    <m:r>
                      <a:rPr lang="pt-BR" sz="4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400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sz="4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000">
                        <a:latin typeface="Cambria Math" panose="02040503050406030204" pitchFamily="18" charset="0"/>
                      </a:rPr>
                      <m:t>y</m:t>
                    </m:r>
                    <m:r>
                      <a:rPr lang="pt-BR" sz="4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000">
                        <a:latin typeface="Cambria Math" panose="02040503050406030204" pitchFamily="18" charset="0"/>
                      </a:rPr>
                      <m:t>z</m:t>
                    </m:r>
                    <m:r>
                      <a:rPr lang="pt-BR" sz="4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/>
                  <a:t> = constante</a:t>
                </a:r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3C2608C3-B561-4DBE-80E1-BCEED0068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598" y="4816347"/>
                <a:ext cx="4623510" cy="707886"/>
              </a:xfrm>
              <a:prstGeom prst="rect">
                <a:avLst/>
              </a:prstGeom>
              <a:blipFill>
                <a:blip r:embed="rId5"/>
                <a:stretch>
                  <a:fillRect t="-15517" r="-3557" b="-362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ítulo 1">
            <a:extLst>
              <a:ext uri="{FF2B5EF4-FFF2-40B4-BE49-F238E27FC236}">
                <a16:creationId xmlns:a16="http://schemas.microsoft.com/office/drawing/2014/main" id="{9C5413CF-A147-4466-853F-C85D974BA42F}"/>
              </a:ext>
            </a:extLst>
          </p:cNvPr>
          <p:cNvSpPr txBox="1">
            <a:spLocks/>
          </p:cNvSpPr>
          <p:nvPr/>
        </p:nvSpPr>
        <p:spPr>
          <a:xfrm>
            <a:off x="5287617" y="5642960"/>
            <a:ext cx="5863935" cy="7420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Superfície pela qual o potencial é </a:t>
            </a:r>
            <a:r>
              <a:rPr lang="pt-BR" sz="2800" b="1" dirty="0">
                <a:solidFill>
                  <a:schemeClr val="accent1"/>
                </a:solidFill>
              </a:rPr>
              <a:t>constante!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823DA79-9A30-48C9-BF89-0E423C5D8FCB}"/>
              </a:ext>
            </a:extLst>
          </p:cNvPr>
          <p:cNvSpPr/>
          <p:nvPr/>
        </p:nvSpPr>
        <p:spPr>
          <a:xfrm>
            <a:off x="4770782" y="5032584"/>
            <a:ext cx="935027" cy="367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850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B559AFE-E69C-4A9C-9DE8-10B866B3054A}"/>
              </a:ext>
            </a:extLst>
          </p:cNvPr>
          <p:cNvSpPr txBox="1">
            <a:spLocks/>
          </p:cNvSpPr>
          <p:nvPr/>
        </p:nvSpPr>
        <p:spPr>
          <a:xfrm>
            <a:off x="1032803" y="124351"/>
            <a:ext cx="10126393" cy="1318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 campo é um conjunto de funções do espaço ou do tempo que descrevem alguma propriedade física em cada ponto, seja ele vetorial ou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4E9ADF-1EE6-4B91-912D-640E931A5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86" y="1603517"/>
                <a:ext cx="9634026" cy="52818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800" dirty="0"/>
                  <a:t>Suponha que tenhamos um campo </a:t>
                </a:r>
                <a14:m>
                  <m:oMath xmlns:m="http://schemas.openxmlformats.org/officeDocument/2006/math">
                    <m:r>
                      <a:rPr lang="pt-BR" sz="2800" b="1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5" name="Título 1">
                <a:extLst>
                  <a:ext uri="{FF2B5EF4-FFF2-40B4-BE49-F238E27FC236}">
                    <a16:creationId xmlns:a16="http://schemas.microsoft.com/office/drawing/2014/main" id="{EE4E9ADF-1EE6-4B91-912D-640E931A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86" y="1603517"/>
                <a:ext cx="9634026" cy="528183"/>
              </a:xfrm>
              <a:prstGeom prst="rect">
                <a:avLst/>
              </a:prstGeom>
              <a:blipFill>
                <a:blip r:embed="rId2"/>
                <a:stretch>
                  <a:fillRect t="-9195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195CEE4-909A-4A2B-9295-E41096DB9450}"/>
                  </a:ext>
                </a:extLst>
              </p:cNvPr>
              <p:cNvSpPr txBox="1"/>
              <p:nvPr/>
            </p:nvSpPr>
            <p:spPr>
              <a:xfrm>
                <a:off x="3389007" y="2335070"/>
                <a:ext cx="541398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400" b="1" i="0" smtClean="0">
                        <a:latin typeface="Cambria Math" panose="02040503050406030204" pitchFamily="18" charset="0"/>
                      </a:rPr>
                      <m:t>𝐅</m:t>
                    </m:r>
                    <m:d>
                      <m:d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4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4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4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pt-BR" sz="4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400" b="1" i="0">
                        <a:latin typeface="Cambria Math" panose="02040503050406030204" pitchFamily="18" charset="0"/>
                      </a:rPr>
                      <m:t>𝛁</m:t>
                    </m:r>
                    <m:r>
                      <m:rPr>
                        <m:sty m:val="p"/>
                      </m:rPr>
                      <a:rPr lang="pt-BR" sz="4400" i="0">
                        <a:latin typeface="Cambria Math" panose="02040503050406030204" pitchFamily="18" charset="0"/>
                      </a:rPr>
                      <m:t>ϕ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44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pt-BR" sz="4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400" dirty="0"/>
                  <a:t>.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E195CEE4-909A-4A2B-9295-E41096DB9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07" y="2335070"/>
                <a:ext cx="5413983" cy="677108"/>
              </a:xfrm>
              <a:prstGeom prst="rect">
                <a:avLst/>
              </a:prstGeom>
              <a:blipFill>
                <a:blip r:embed="rId3"/>
                <a:stretch>
                  <a:fillRect t="-25225" r="-4279" b="-495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55A433BD-286E-410A-85F4-C95F4B2A4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8986" y="3179012"/>
                <a:ext cx="9806355" cy="74207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BR" sz="2800" dirty="0"/>
                  <a:t>Este campo é gerado por este potencial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800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pt-BR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pt-BR" sz="2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pt-BR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800" b="1" dirty="0"/>
              </a:p>
            </p:txBody>
          </p:sp>
        </mc:Choice>
        <mc:Fallback xmlns="">
          <p:sp>
            <p:nvSpPr>
              <p:cNvPr id="7" name="Título 1">
                <a:extLst>
                  <a:ext uri="{FF2B5EF4-FFF2-40B4-BE49-F238E27FC236}">
                    <a16:creationId xmlns:a16="http://schemas.microsoft.com/office/drawing/2014/main" id="{55A433BD-286E-410A-85F4-C95F4B2A4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986" y="3179012"/>
                <a:ext cx="9806355" cy="742071"/>
              </a:xfrm>
              <a:prstGeom prst="rect">
                <a:avLst/>
              </a:prstGeom>
              <a:blipFill>
                <a:blip r:embed="rId4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1">
            <a:extLst>
              <a:ext uri="{FF2B5EF4-FFF2-40B4-BE49-F238E27FC236}">
                <a16:creationId xmlns:a16="http://schemas.microsoft.com/office/drawing/2014/main" id="{1E603250-1577-42A2-9AF8-99DC5508F59A}"/>
              </a:ext>
            </a:extLst>
          </p:cNvPr>
          <p:cNvSpPr txBox="1">
            <a:spLocks/>
          </p:cNvSpPr>
          <p:nvPr/>
        </p:nvSpPr>
        <p:spPr>
          <a:xfrm>
            <a:off x="-9380" y="6453945"/>
            <a:ext cx="3693484" cy="320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E59AB9E-22F9-4DF4-9665-08B292432197}"/>
              </a:ext>
            </a:extLst>
          </p:cNvPr>
          <p:cNvSpPr txBox="1">
            <a:spLocks/>
          </p:cNvSpPr>
          <p:nvPr/>
        </p:nvSpPr>
        <p:spPr>
          <a:xfrm>
            <a:off x="2391238" y="3921083"/>
            <a:ext cx="7581850" cy="93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Este potencial será harmônico se ele satisfizer a </a:t>
            </a:r>
            <a:r>
              <a:rPr lang="pt-BR" sz="2800" b="1" dirty="0">
                <a:solidFill>
                  <a:srgbClr val="FF0000"/>
                </a:solidFill>
              </a:rPr>
              <a:t>Equação de Laplace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0EBDAE2-AE9E-47AA-8C49-086E4C77CEDE}"/>
                  </a:ext>
                </a:extLst>
              </p:cNvPr>
              <p:cNvSpPr txBox="1"/>
              <p:nvPr/>
            </p:nvSpPr>
            <p:spPr>
              <a:xfrm>
                <a:off x="2326697" y="4968395"/>
                <a:ext cx="7538602" cy="744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pt-BR" sz="4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pt-BR" sz="44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400" i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pt-BR" sz="44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pt-BR" sz="44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400" i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pt-BR" sz="4400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t-BR" sz="4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40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t-BR" sz="4400" dirty="0"/>
                  <a:t> = 0.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90EBDAE2-AE9E-47AA-8C49-086E4C77C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697" y="4968395"/>
                <a:ext cx="7538602" cy="744114"/>
              </a:xfrm>
              <a:prstGeom prst="rect">
                <a:avLst/>
              </a:prstGeom>
              <a:blipFill>
                <a:blip r:embed="rId5"/>
                <a:stretch>
                  <a:fillRect t="-20492" r="-2832" b="-385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053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-1142422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8064526-CFDB-4C3E-B177-CD0432EE2329}"/>
              </a:ext>
            </a:extLst>
          </p:cNvPr>
          <p:cNvSpPr txBox="1">
            <a:spLocks/>
          </p:cNvSpPr>
          <p:nvPr/>
        </p:nvSpPr>
        <p:spPr>
          <a:xfrm>
            <a:off x="1278987" y="20444"/>
            <a:ext cx="9634026" cy="7420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Este campo será harmônico se</a:t>
            </a:r>
            <a:endParaRPr lang="pt-BR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D1EF13C-8C59-43C3-BD0A-08AF09AFA13F}"/>
                  </a:ext>
                </a:extLst>
              </p:cNvPr>
              <p:cNvSpPr txBox="1"/>
              <p:nvPr/>
            </p:nvSpPr>
            <p:spPr>
              <a:xfrm>
                <a:off x="2398032" y="1074210"/>
                <a:ext cx="7538602" cy="7441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4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pt-BR" sz="4400" i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pt-BR" sz="440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400" i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pt-BR" sz="44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pt-BR" sz="4400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400" i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pt-BR" sz="4400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t-BR" sz="4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40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pt-BR" sz="44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pt-BR" sz="44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t-BR" sz="4400" dirty="0"/>
                  <a:t> = 0.</a:t>
                </a: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D1EF13C-8C59-43C3-BD0A-08AF09AFA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032" y="1074210"/>
                <a:ext cx="7538602" cy="744114"/>
              </a:xfrm>
              <a:prstGeom prst="rect">
                <a:avLst/>
              </a:prstGeom>
              <a:blipFill>
                <a:blip r:embed="rId2"/>
                <a:stretch>
                  <a:fillRect t="-20492" r="-2829" b="-385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63FFE9C2-3733-44D4-AB25-3A9C017ECE8A}"/>
              </a:ext>
            </a:extLst>
          </p:cNvPr>
          <p:cNvSpPr txBox="1">
            <a:spLocks/>
          </p:cNvSpPr>
          <p:nvPr/>
        </p:nvSpPr>
        <p:spPr>
          <a:xfrm>
            <a:off x="188685" y="2500086"/>
            <a:ext cx="1796199" cy="5882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Exemplo: 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0F3112F-D9FB-49EC-BE69-3A8458C574DA}"/>
              </a:ext>
            </a:extLst>
          </p:cNvPr>
          <p:cNvCxnSpPr>
            <a:cxnSpLocks/>
          </p:cNvCxnSpPr>
          <p:nvPr/>
        </p:nvCxnSpPr>
        <p:spPr>
          <a:xfrm>
            <a:off x="3240482" y="4296229"/>
            <a:ext cx="0" cy="149988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03ED159-F87F-41D1-A7A0-51D1434D6617}"/>
              </a:ext>
            </a:extLst>
          </p:cNvPr>
          <p:cNvCxnSpPr>
            <a:cxnSpLocks/>
          </p:cNvCxnSpPr>
          <p:nvPr/>
        </p:nvCxnSpPr>
        <p:spPr>
          <a:xfrm>
            <a:off x="3240482" y="4296229"/>
            <a:ext cx="24686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2586884-C4C0-4222-8F6F-C43A4F09CE17}"/>
              </a:ext>
            </a:extLst>
          </p:cNvPr>
          <p:cNvCxnSpPr>
            <a:cxnSpLocks/>
          </p:cNvCxnSpPr>
          <p:nvPr/>
        </p:nvCxnSpPr>
        <p:spPr>
          <a:xfrm flipV="1">
            <a:off x="3240482" y="2576285"/>
            <a:ext cx="1338775" cy="17199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FE8ED62-49C6-4841-9566-C8EFB7AD1736}"/>
              </a:ext>
            </a:extLst>
          </p:cNvPr>
          <p:cNvCxnSpPr/>
          <p:nvPr/>
        </p:nvCxnSpPr>
        <p:spPr>
          <a:xfrm flipH="1" flipV="1">
            <a:off x="4398277" y="3885195"/>
            <a:ext cx="1012874" cy="1564027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041B60D-47AA-4040-9432-33A6D7576F37}"/>
                  </a:ext>
                </a:extLst>
              </p:cNvPr>
              <p:cNvSpPr/>
              <p:nvPr/>
            </p:nvSpPr>
            <p:spPr>
              <a:xfrm>
                <a:off x="4958783" y="4405598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3041B60D-47AA-4040-9432-33A6D7576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783" y="4405598"/>
                <a:ext cx="45236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lipse 17">
            <a:extLst>
              <a:ext uri="{FF2B5EF4-FFF2-40B4-BE49-F238E27FC236}">
                <a16:creationId xmlns:a16="http://schemas.microsoft.com/office/drawing/2014/main" id="{085E5ABA-E519-4DDE-8563-0049EA34619A}"/>
              </a:ext>
            </a:extLst>
          </p:cNvPr>
          <p:cNvSpPr/>
          <p:nvPr/>
        </p:nvSpPr>
        <p:spPr>
          <a:xfrm>
            <a:off x="4346974" y="3817617"/>
            <a:ext cx="102606" cy="102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90D094C-A5B4-4796-A859-CAA4F91FE82B}"/>
              </a:ext>
            </a:extLst>
          </p:cNvPr>
          <p:cNvSpPr/>
          <p:nvPr/>
        </p:nvSpPr>
        <p:spPr>
          <a:xfrm>
            <a:off x="5359848" y="5397926"/>
            <a:ext cx="102606" cy="102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27690B-53BE-4D34-80C3-E83EF7DE6D32}"/>
              </a:ext>
            </a:extLst>
          </p:cNvPr>
          <p:cNvSpPr txBox="1"/>
          <p:nvPr/>
        </p:nvSpPr>
        <p:spPr>
          <a:xfrm>
            <a:off x="4424598" y="3331196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33DB32F-1E2A-4C63-BF75-BDC50C2C0E6D}"/>
              </a:ext>
            </a:extLst>
          </p:cNvPr>
          <p:cNvSpPr txBox="1"/>
          <p:nvPr/>
        </p:nvSpPr>
        <p:spPr>
          <a:xfrm>
            <a:off x="5513702" y="5010704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A0E1573-713F-4EE1-A8FC-94A91DDE45A8}"/>
                  </a:ext>
                </a:extLst>
              </p:cNvPr>
              <p:cNvSpPr txBox="1"/>
              <p:nvPr/>
            </p:nvSpPr>
            <p:spPr>
              <a:xfrm>
                <a:off x="7294400" y="2995019"/>
                <a:ext cx="4091056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′,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′)=</m:t>
                      </m:r>
                      <m:f>
                        <m:f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3200" i="1">
                              <a:latin typeface="Cambria Math"/>
                              <a:ea typeface="Cambria Math"/>
                            </a:rPr>
                            <m:t>ℓ</m:t>
                          </m:r>
                          <m:r>
                            <m:rPr>
                              <m:nor/>
                            </m:rPr>
                            <a:rPr lang="pt-BR" sz="3200" dirty="0"/>
                            <m:t> 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A0E1573-713F-4EE1-A8FC-94A91DDE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400" y="2995019"/>
                <a:ext cx="4091056" cy="9251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034CE97-7980-4AF1-AB9A-CE62437BA6F3}"/>
                  </a:ext>
                </a:extLst>
              </p:cNvPr>
              <p:cNvSpPr txBox="1"/>
              <p:nvPr/>
            </p:nvSpPr>
            <p:spPr>
              <a:xfrm>
                <a:off x="6482864" y="4026442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034CE97-7980-4AF1-AB9A-CE62437BA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864" y="4026442"/>
                <a:ext cx="5541966" cy="539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ângulo 23">
            <a:extLst>
              <a:ext uri="{FF2B5EF4-FFF2-40B4-BE49-F238E27FC236}">
                <a16:creationId xmlns:a16="http://schemas.microsoft.com/office/drawing/2014/main" id="{EF3D91B2-E5A8-4A02-8F99-A3E516CC2EE7}"/>
              </a:ext>
            </a:extLst>
          </p:cNvPr>
          <p:cNvSpPr/>
          <p:nvPr/>
        </p:nvSpPr>
        <p:spPr>
          <a:xfrm>
            <a:off x="4194216" y="2072718"/>
            <a:ext cx="385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A6D93DC-DF34-42FA-A143-F7C142E99DA6}"/>
              </a:ext>
            </a:extLst>
          </p:cNvPr>
          <p:cNvSpPr/>
          <p:nvPr/>
        </p:nvSpPr>
        <p:spPr>
          <a:xfrm>
            <a:off x="2804137" y="5374753"/>
            <a:ext cx="367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DF4B925-AB2D-4D39-929A-8F433761C275}"/>
              </a:ext>
            </a:extLst>
          </p:cNvPr>
          <p:cNvSpPr/>
          <p:nvPr/>
        </p:nvSpPr>
        <p:spPr>
          <a:xfrm>
            <a:off x="5484831" y="4163445"/>
            <a:ext cx="393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/>
              <a:t>y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CDC0EC79-AD06-4F85-BB4A-FC5F5443F640}"/>
              </a:ext>
            </a:extLst>
          </p:cNvPr>
          <p:cNvSpPr txBox="1">
            <a:spLocks/>
          </p:cNvSpPr>
          <p:nvPr/>
        </p:nvSpPr>
        <p:spPr>
          <a:xfrm>
            <a:off x="-9380" y="6453945"/>
            <a:ext cx="3693484" cy="320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Kellogg</a:t>
            </a:r>
            <a:r>
              <a:rPr lang="pt-BR" sz="1400" dirty="0"/>
              <a:t>, 1929;MacMillan, 1958;Blakely, 1996)</a:t>
            </a:r>
          </a:p>
        </p:txBody>
      </p:sp>
    </p:spTree>
    <p:extLst>
      <p:ext uri="{BB962C8B-B14F-4D97-AF65-F5344CB8AC3E}">
        <p14:creationId xmlns:p14="http://schemas.microsoft.com/office/powerpoint/2010/main" val="2929161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52400" y="2076450"/>
            <a:ext cx="11811000" cy="18408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Como caracterizar o campo gravitacional da Terra?</a:t>
            </a:r>
          </a:p>
        </p:txBody>
      </p:sp>
    </p:spTree>
    <p:extLst>
      <p:ext uri="{BB962C8B-B14F-4D97-AF65-F5344CB8AC3E}">
        <p14:creationId xmlns:p14="http://schemas.microsoft.com/office/powerpoint/2010/main" val="316333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8963FF02-A612-4013-8400-F6BC73E0282B}"/>
              </a:ext>
            </a:extLst>
          </p:cNvPr>
          <p:cNvSpPr txBox="1">
            <a:spLocks/>
          </p:cNvSpPr>
          <p:nvPr/>
        </p:nvSpPr>
        <p:spPr>
          <a:xfrm>
            <a:off x="-176825" y="6392719"/>
            <a:ext cx="4450734" cy="392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296A3B7-38B6-46D8-A0A7-F17702F3CB8F}"/>
              </a:ext>
            </a:extLst>
          </p:cNvPr>
          <p:cNvSpPr txBox="1">
            <a:spLocks/>
          </p:cNvSpPr>
          <p:nvPr/>
        </p:nvSpPr>
        <p:spPr>
          <a:xfrm>
            <a:off x="5434908" y="5069227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b="1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76A8CC-AEED-4D84-ABBE-75AA4005A680}"/>
              </a:ext>
            </a:extLst>
          </p:cNvPr>
          <p:cNvSpPr txBox="1">
            <a:spLocks/>
          </p:cNvSpPr>
          <p:nvPr/>
        </p:nvSpPr>
        <p:spPr>
          <a:xfrm>
            <a:off x="1942608" y="448627"/>
            <a:ext cx="8399716" cy="1193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Na Geofísica estamos interessados na componente gravitacional que é relacionada com às variações de densidade no interior da Terra</a:t>
            </a:r>
          </a:p>
        </p:txBody>
      </p:sp>
    </p:spTree>
    <p:extLst>
      <p:ext uri="{BB962C8B-B14F-4D97-AF65-F5344CB8AC3E}">
        <p14:creationId xmlns:p14="http://schemas.microsoft.com/office/powerpoint/2010/main" val="146914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8963FF02-A612-4013-8400-F6BC73E0282B}"/>
              </a:ext>
            </a:extLst>
          </p:cNvPr>
          <p:cNvSpPr txBox="1">
            <a:spLocks/>
          </p:cNvSpPr>
          <p:nvPr/>
        </p:nvSpPr>
        <p:spPr>
          <a:xfrm>
            <a:off x="-176825" y="6392719"/>
            <a:ext cx="4450734" cy="392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296A3B7-38B6-46D8-A0A7-F17702F3CB8F}"/>
              </a:ext>
            </a:extLst>
          </p:cNvPr>
          <p:cNvSpPr txBox="1">
            <a:spLocks/>
          </p:cNvSpPr>
          <p:nvPr/>
        </p:nvSpPr>
        <p:spPr>
          <a:xfrm>
            <a:off x="5434908" y="5069227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b="1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76A8CC-AEED-4D84-ABBE-75AA4005A680}"/>
              </a:ext>
            </a:extLst>
          </p:cNvPr>
          <p:cNvSpPr txBox="1">
            <a:spLocks/>
          </p:cNvSpPr>
          <p:nvPr/>
        </p:nvSpPr>
        <p:spPr>
          <a:xfrm>
            <a:off x="1942608" y="448627"/>
            <a:ext cx="8399716" cy="1193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Na Geofísica estamos interessados na componente gravitacional que é relacionada com às variações de densidade no interior da Terra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ACD8EE5-7343-4E72-85D5-CF0E841688BB}"/>
              </a:ext>
            </a:extLst>
          </p:cNvPr>
          <p:cNvSpPr txBox="1">
            <a:spLocks/>
          </p:cNvSpPr>
          <p:nvPr/>
        </p:nvSpPr>
        <p:spPr>
          <a:xfrm>
            <a:off x="1896142" y="2520991"/>
            <a:ext cx="8399716" cy="146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É necessário que a gente consiga retirar todas as componentes que não são de origem gravitacional, como as variações temporais do campo ocasionadas pela atração </a:t>
            </a:r>
            <a:r>
              <a:rPr lang="pt-BR" sz="2400" dirty="0" err="1"/>
              <a:t>luni</a:t>
            </a:r>
            <a:r>
              <a:rPr lang="pt-BR" sz="2400" dirty="0"/>
              <a:t>-solar; deriva instrumental e variações na pressão atmosférica</a:t>
            </a:r>
          </a:p>
        </p:txBody>
      </p:sp>
    </p:spTree>
    <p:extLst>
      <p:ext uri="{BB962C8B-B14F-4D97-AF65-F5344CB8AC3E}">
        <p14:creationId xmlns:p14="http://schemas.microsoft.com/office/powerpoint/2010/main" val="3580313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133475" y="2934727"/>
            <a:ext cx="9925050" cy="98854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A Lei da Gravitação</a:t>
            </a:r>
          </a:p>
        </p:txBody>
      </p:sp>
    </p:spTree>
    <p:extLst>
      <p:ext uri="{BB962C8B-B14F-4D97-AF65-F5344CB8AC3E}">
        <p14:creationId xmlns:p14="http://schemas.microsoft.com/office/powerpoint/2010/main" val="3564863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8963FF02-A612-4013-8400-F6BC73E0282B}"/>
              </a:ext>
            </a:extLst>
          </p:cNvPr>
          <p:cNvSpPr txBox="1">
            <a:spLocks/>
          </p:cNvSpPr>
          <p:nvPr/>
        </p:nvSpPr>
        <p:spPr>
          <a:xfrm>
            <a:off x="-176825" y="6392719"/>
            <a:ext cx="4450734" cy="3921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F296A3B7-38B6-46D8-A0A7-F17702F3CB8F}"/>
              </a:ext>
            </a:extLst>
          </p:cNvPr>
          <p:cNvSpPr txBox="1">
            <a:spLocks/>
          </p:cNvSpPr>
          <p:nvPr/>
        </p:nvSpPr>
        <p:spPr>
          <a:xfrm>
            <a:off x="5434908" y="5069227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b="1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F076A8CC-AEED-4D84-ABBE-75AA4005A680}"/>
              </a:ext>
            </a:extLst>
          </p:cNvPr>
          <p:cNvSpPr txBox="1">
            <a:spLocks/>
          </p:cNvSpPr>
          <p:nvPr/>
        </p:nvSpPr>
        <p:spPr>
          <a:xfrm>
            <a:off x="1942608" y="448627"/>
            <a:ext cx="8399716" cy="11934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Na Geofísica estamos interessados na componente gravitacional que é relacionada com às variações de densidade no interior da Terra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ACD8EE5-7343-4E72-85D5-CF0E841688BB}"/>
              </a:ext>
            </a:extLst>
          </p:cNvPr>
          <p:cNvSpPr txBox="1">
            <a:spLocks/>
          </p:cNvSpPr>
          <p:nvPr/>
        </p:nvSpPr>
        <p:spPr>
          <a:xfrm>
            <a:off x="1896142" y="2520991"/>
            <a:ext cx="8399716" cy="14675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É necessário que a gente consiga retirar todas as componentes que não são de origem gravitacional, como as variações temporais do campo ocasionadas pela atração </a:t>
            </a:r>
            <a:r>
              <a:rPr lang="pt-BR" sz="2400" dirty="0" err="1"/>
              <a:t>luni</a:t>
            </a:r>
            <a:r>
              <a:rPr lang="pt-BR" sz="2400" dirty="0"/>
              <a:t>-solar; deriva instrumental e variações na pressão atmosférica</a:t>
            </a: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2A820E16-BEBC-4B1D-9E26-E3EEC78A78E9}"/>
              </a:ext>
            </a:extLst>
          </p:cNvPr>
          <p:cNvSpPr txBox="1">
            <a:spLocks/>
          </p:cNvSpPr>
          <p:nvPr/>
        </p:nvSpPr>
        <p:spPr>
          <a:xfrm>
            <a:off x="2048542" y="4805223"/>
            <a:ext cx="8399716" cy="7708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Para isso, teremos que descrever bem o campo gravitacional e as outras componentes!</a:t>
            </a:r>
          </a:p>
        </p:txBody>
      </p:sp>
    </p:spTree>
    <p:extLst>
      <p:ext uri="{BB962C8B-B14F-4D97-AF65-F5344CB8AC3E}">
        <p14:creationId xmlns:p14="http://schemas.microsoft.com/office/powerpoint/2010/main" val="602159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0B67F51-2773-4A23-8D14-85B46BFF1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615922"/>
            <a:ext cx="3938937" cy="557106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8963FF02-A612-4013-8400-F6BC73E0282B}"/>
              </a:ext>
            </a:extLst>
          </p:cNvPr>
          <p:cNvSpPr txBox="1">
            <a:spLocks/>
          </p:cNvSpPr>
          <p:nvPr/>
        </p:nvSpPr>
        <p:spPr>
          <a:xfrm>
            <a:off x="-113031" y="6488672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/>
          <p:nvPr/>
        </p:nvCxnSpPr>
        <p:spPr>
          <a:xfrm flipV="1">
            <a:off x="2350468" y="2218311"/>
            <a:ext cx="0" cy="336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269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0B67F51-2773-4A23-8D14-85B46BFF1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1615922"/>
            <a:ext cx="3938937" cy="5571067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8963FF02-A612-4013-8400-F6BC73E0282B}"/>
              </a:ext>
            </a:extLst>
          </p:cNvPr>
          <p:cNvSpPr txBox="1">
            <a:spLocks/>
          </p:cNvSpPr>
          <p:nvPr/>
        </p:nvSpPr>
        <p:spPr>
          <a:xfrm>
            <a:off x="-113031" y="6488672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/>
          <p:nvPr/>
        </p:nvCxnSpPr>
        <p:spPr>
          <a:xfrm flipV="1">
            <a:off x="2350468" y="2218311"/>
            <a:ext cx="0" cy="336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DA31D5D-0D55-4E7E-A5D0-306F73F57D32}"/>
              </a:ext>
            </a:extLst>
          </p:cNvPr>
          <p:cNvSpPr txBox="1">
            <a:spLocks/>
          </p:cNvSpPr>
          <p:nvPr/>
        </p:nvSpPr>
        <p:spPr>
          <a:xfrm>
            <a:off x="5434908" y="507318"/>
            <a:ext cx="6376092" cy="1389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Este corpo experimenta uma </a:t>
            </a:r>
            <a:r>
              <a:rPr lang="pt-BR" sz="2800" b="1" dirty="0">
                <a:solidFill>
                  <a:srgbClr val="FF0000"/>
                </a:solidFill>
              </a:rPr>
              <a:t>força gravitacional </a:t>
            </a:r>
            <a:r>
              <a:rPr lang="pt-BR" sz="2800" dirty="0"/>
              <a:t>e uma </a:t>
            </a:r>
            <a:r>
              <a:rPr lang="pt-BR" sz="2800" b="1" dirty="0">
                <a:solidFill>
                  <a:schemeClr val="accent1"/>
                </a:solidFill>
              </a:rPr>
              <a:t>força centrífuga</a:t>
            </a:r>
            <a:r>
              <a:rPr lang="pt-BR" sz="2800" dirty="0"/>
              <a:t>. A resultante destas duas é o vetor gravidade.</a:t>
            </a:r>
          </a:p>
        </p:txBody>
      </p:sp>
    </p:spTree>
    <p:extLst>
      <p:ext uri="{BB962C8B-B14F-4D97-AF65-F5344CB8AC3E}">
        <p14:creationId xmlns:p14="http://schemas.microsoft.com/office/powerpoint/2010/main" val="3418071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8963FF02-A612-4013-8400-F6BC73E0282B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D9A059A-FC53-40F4-A7F7-410B4E7E6F8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565137" y="2964377"/>
            <a:ext cx="458223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992C7A-31A0-4A9C-8D1B-AA3775179920}"/>
              </a:ext>
            </a:extLst>
          </p:cNvPr>
          <p:cNvCxnSpPr>
            <a:cxnSpLocks/>
          </p:cNvCxnSpPr>
          <p:nvPr/>
        </p:nvCxnSpPr>
        <p:spPr>
          <a:xfrm flipH="1">
            <a:off x="2979420" y="2964377"/>
            <a:ext cx="585718" cy="57336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F2CC68B1-C8D4-49E2-8ED1-455B31257420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7E0D453-D36B-4CEB-9D07-86FEBBE86C19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17B03B8-C1DA-44E1-856F-3010FC409B92}"/>
              </a:ext>
            </a:extLst>
          </p:cNvPr>
          <p:cNvCxnSpPr/>
          <p:nvPr/>
        </p:nvCxnSpPr>
        <p:spPr>
          <a:xfrm flipV="1">
            <a:off x="2350468" y="2218311"/>
            <a:ext cx="0" cy="3361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o 16">
            <a:extLst>
              <a:ext uri="{FF2B5EF4-FFF2-40B4-BE49-F238E27FC236}">
                <a16:creationId xmlns:a16="http://schemas.microsoft.com/office/drawing/2014/main" id="{D4EE2D92-F957-4901-AD87-7EAFD85A0FEB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CF26690-5DB2-49ED-B183-0C1CB6172E55}"/>
              </a:ext>
            </a:extLst>
          </p:cNvPr>
          <p:cNvSpPr/>
          <p:nvPr/>
        </p:nvSpPr>
        <p:spPr>
          <a:xfrm>
            <a:off x="783772" y="2554509"/>
            <a:ext cx="3120571" cy="3179397"/>
          </a:xfrm>
          <a:prstGeom prst="ellipse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07710AC-31E5-4A16-AD18-12D878F60A55}"/>
              </a:ext>
            </a:extLst>
          </p:cNvPr>
          <p:cNvCxnSpPr>
            <a:cxnSpLocks/>
          </p:cNvCxnSpPr>
          <p:nvPr/>
        </p:nvCxnSpPr>
        <p:spPr>
          <a:xfrm flipH="1">
            <a:off x="3441882" y="2976917"/>
            <a:ext cx="123255" cy="57969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1503C8D-213B-4AA5-AE79-D1FA406AB4B0}"/>
              </a:ext>
            </a:extLst>
          </p:cNvPr>
          <p:cNvSpPr txBox="1"/>
          <p:nvPr/>
        </p:nvSpPr>
        <p:spPr>
          <a:xfrm>
            <a:off x="3751375" y="2356531"/>
            <a:ext cx="130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Componente centrífuga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1C8A7B2-AE56-4B6C-B61C-147418947E89}"/>
              </a:ext>
            </a:extLst>
          </p:cNvPr>
          <p:cNvSpPr txBox="1"/>
          <p:nvPr/>
        </p:nvSpPr>
        <p:spPr>
          <a:xfrm>
            <a:off x="1848426" y="2867522"/>
            <a:ext cx="130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Componente gravitacional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6C24E0D-03E1-4EA4-AC3A-5C4C9E22CA7E}"/>
              </a:ext>
            </a:extLst>
          </p:cNvPr>
          <p:cNvSpPr txBox="1"/>
          <p:nvPr/>
        </p:nvSpPr>
        <p:spPr>
          <a:xfrm>
            <a:off x="2895860" y="3583583"/>
            <a:ext cx="1092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Vetor de gravidade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319B396-A64F-4DE6-92AD-1DA445187DE4}"/>
              </a:ext>
            </a:extLst>
          </p:cNvPr>
          <p:cNvSpPr txBox="1">
            <a:spLocks/>
          </p:cNvSpPr>
          <p:nvPr/>
        </p:nvSpPr>
        <p:spPr>
          <a:xfrm>
            <a:off x="5434908" y="2588278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A soma destes vetores é o que chamamos de </a:t>
            </a:r>
            <a:r>
              <a:rPr lang="pt-BR" sz="2800" b="1" dirty="0"/>
              <a:t>vetor de gravidade.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F866980-E9E9-4A7C-9592-D6D51D43498B}"/>
              </a:ext>
            </a:extLst>
          </p:cNvPr>
          <p:cNvSpPr txBox="1">
            <a:spLocks/>
          </p:cNvSpPr>
          <p:nvPr/>
        </p:nvSpPr>
        <p:spPr>
          <a:xfrm>
            <a:off x="5434908" y="507318"/>
            <a:ext cx="6376092" cy="13897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Este corpo experimenta uma </a:t>
            </a:r>
            <a:r>
              <a:rPr lang="pt-BR" sz="2800" b="1" dirty="0">
                <a:solidFill>
                  <a:srgbClr val="FF0000"/>
                </a:solidFill>
              </a:rPr>
              <a:t>força gravitacional </a:t>
            </a:r>
            <a:r>
              <a:rPr lang="pt-BR" sz="2800" dirty="0"/>
              <a:t>e uma </a:t>
            </a:r>
            <a:r>
              <a:rPr lang="pt-BR" sz="2800" b="1" dirty="0">
                <a:solidFill>
                  <a:schemeClr val="accent1"/>
                </a:solidFill>
              </a:rPr>
              <a:t>força centrífuga</a:t>
            </a:r>
            <a:r>
              <a:rPr lang="pt-BR" sz="2800" dirty="0"/>
              <a:t>. A resultante destas duas é o vetor gravidade.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66172A4-5328-437C-AE1F-7E232AC72642}"/>
              </a:ext>
            </a:extLst>
          </p:cNvPr>
          <p:cNvSpPr txBox="1">
            <a:spLocks/>
          </p:cNvSpPr>
          <p:nvPr/>
        </p:nvSpPr>
        <p:spPr>
          <a:xfrm>
            <a:off x="5434908" y="3865917"/>
            <a:ext cx="6376092" cy="921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O módulo deste vetor é o que chamamos de </a:t>
            </a:r>
            <a:r>
              <a:rPr lang="pt-BR" sz="2800" b="1" dirty="0"/>
              <a:t>gravidade!</a:t>
            </a:r>
          </a:p>
        </p:txBody>
      </p:sp>
    </p:spTree>
    <p:extLst>
      <p:ext uri="{BB962C8B-B14F-4D97-AF65-F5344CB8AC3E}">
        <p14:creationId xmlns:p14="http://schemas.microsoft.com/office/powerpoint/2010/main" val="3214730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BBD3E1D1-6F54-49C7-8FCE-9DD6237C7735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7238B421-90D7-4812-B782-577FA296D894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E84B414-046D-4B62-B536-834E0E9CD4C7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237891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BBD3E1D1-6F54-49C7-8FCE-9DD6237C773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D53AEC3-5602-45EA-B0F3-97D563E52480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89D8B418-5AA8-41F8-98D1-2F2E746096E4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ED0CBAC-3258-46EE-AD49-57C3E9845DD7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1569412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D53AEC3-5602-45EA-B0F3-97D563E52480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72398E4C-60B7-4A52-B52F-5A7FF6170D3D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2984242-977F-4C1B-B850-D1F140582174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2084306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D53AEC3-5602-45EA-B0F3-97D563E52480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4FD2294-DD97-41EA-8269-3B09D872D527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1454DD5-5B55-415E-A340-6A5A1FAE87E9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2387656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D53AEC3-5602-45EA-B0F3-97D563E52480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5265B74-B744-4029-86D8-B15E200991B2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D6A3B6D7-9D42-45FC-9BD7-BFE40DD61DBD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2361044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D53AEC3-5602-45EA-B0F3-97D563E52480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4" name="Cubo 3">
            <a:extLst>
              <a:ext uri="{FF2B5EF4-FFF2-40B4-BE49-F238E27FC236}">
                <a16:creationId xmlns:a16="http://schemas.microsoft.com/office/drawing/2014/main" id="{851C61E8-09BF-4EED-9CFF-9E1ED6DF47AF}"/>
              </a:ext>
            </a:extLst>
          </p:cNvPr>
          <p:cNvSpPr/>
          <p:nvPr/>
        </p:nvSpPr>
        <p:spPr>
          <a:xfrm>
            <a:off x="1497139" y="3547761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2157059-BE3D-4BCA-A0C9-8DAB5E96F26B}"/>
              </a:ext>
            </a:extLst>
          </p:cNvPr>
          <p:cNvCxnSpPr>
            <a:cxnSpLocks/>
            <a:stCxn id="4" idx="4"/>
            <a:endCxn id="10" idx="3"/>
          </p:cNvCxnSpPr>
          <p:nvPr/>
        </p:nvCxnSpPr>
        <p:spPr>
          <a:xfrm flipV="1">
            <a:off x="1680667" y="3055426"/>
            <a:ext cx="1792149" cy="6164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8C7AFBE7-B314-41AE-8738-1AC010780E46}"/>
                  </a:ext>
                </a:extLst>
              </p:cNvPr>
              <p:cNvSpPr/>
              <p:nvPr/>
            </p:nvSpPr>
            <p:spPr>
              <a:xfrm>
                <a:off x="2418146" y="2865901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8C7AFBE7-B314-41AE-8738-1AC010780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146" y="2865901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ixaDeTexto 26">
            <a:extLst>
              <a:ext uri="{FF2B5EF4-FFF2-40B4-BE49-F238E27FC236}">
                <a16:creationId xmlns:a16="http://schemas.microsoft.com/office/drawing/2014/main" id="{50236B3D-560A-47EA-8964-62A4CB504C73}"/>
              </a:ext>
            </a:extLst>
          </p:cNvPr>
          <p:cNvSpPr txBox="1"/>
          <p:nvPr/>
        </p:nvSpPr>
        <p:spPr>
          <a:xfrm>
            <a:off x="711378" y="3751355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B8FD66D9-DAA7-406A-9B2F-45C365A46FD6}"/>
                  </a:ext>
                </a:extLst>
              </p:cNvPr>
              <p:cNvSpPr/>
              <p:nvPr/>
            </p:nvSpPr>
            <p:spPr>
              <a:xfrm>
                <a:off x="1273095" y="3063657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B8FD66D9-DAA7-406A-9B2F-45C365A46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095" y="3063657"/>
                <a:ext cx="6808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451135A8-B0E0-4C40-9C0C-116F0EA211F5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451135A8-B0E0-4C40-9C0C-116F0EA21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ítulo 1">
            <a:extLst>
              <a:ext uri="{FF2B5EF4-FFF2-40B4-BE49-F238E27FC236}">
                <a16:creationId xmlns:a16="http://schemas.microsoft.com/office/drawing/2014/main" id="{5B82CEBE-88FA-4A40-A127-1F6B039724DE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12FF9E05-367F-484B-A89E-8CE5A0C14E68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300651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329EF195-0253-40E9-AD54-629276EC87AE}"/>
              </a:ext>
            </a:extLst>
          </p:cNvPr>
          <p:cNvSpPr txBox="1">
            <a:spLocks/>
          </p:cNvSpPr>
          <p:nvPr/>
        </p:nvSpPr>
        <p:spPr>
          <a:xfrm>
            <a:off x="-85784" y="130772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7B87F1E-BF63-483D-81A6-4F5951B29177}"/>
              </a:ext>
            </a:extLst>
          </p:cNvPr>
          <p:cNvSpPr txBox="1">
            <a:spLocks/>
          </p:cNvSpPr>
          <p:nvPr/>
        </p:nvSpPr>
        <p:spPr>
          <a:xfrm>
            <a:off x="7577181" y="404061"/>
            <a:ext cx="4242091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Uma das quatro interações fundamentais!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242112A-EC13-48F7-AFEC-864E3A8413C0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</p:spTree>
    <p:extLst>
      <p:ext uri="{BB962C8B-B14F-4D97-AF65-F5344CB8AC3E}">
        <p14:creationId xmlns:p14="http://schemas.microsoft.com/office/powerpoint/2010/main" val="41470429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C2A07514-518E-4AA2-BC4F-DC5E67F85007}"/>
              </a:ext>
            </a:extLst>
          </p:cNvPr>
          <p:cNvSpPr txBox="1">
            <a:spLocks/>
          </p:cNvSpPr>
          <p:nvPr/>
        </p:nvSpPr>
        <p:spPr>
          <a:xfrm>
            <a:off x="63566" y="2734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Seja uma massa unitária em repouso na superfície terrestre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D53AEC3-5602-45EA-B0F3-97D563E52480}"/>
              </a:ext>
            </a:extLst>
          </p:cNvPr>
          <p:cNvSpPr txBox="1">
            <a:spLocks/>
          </p:cNvSpPr>
          <p:nvPr/>
        </p:nvSpPr>
        <p:spPr>
          <a:xfrm>
            <a:off x="70279" y="2019466"/>
            <a:ext cx="1430126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Superfície terrestre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2157059-BE3D-4BCA-A0C9-8DAB5E96F26B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2350468" y="3055426"/>
            <a:ext cx="1122348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81D2CD0-930A-472A-B3BB-7B1F5AAEEFD9}"/>
                  </a:ext>
                </a:extLst>
              </p:cNvPr>
              <p:cNvSpPr txBox="1"/>
              <p:nvPr/>
            </p:nvSpPr>
            <p:spPr>
              <a:xfrm>
                <a:off x="23119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81D2CD0-930A-472A-B3BB-7B1F5AAEE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80" y="2674742"/>
                <a:ext cx="976869" cy="3592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ítulo 1">
            <a:extLst>
              <a:ext uri="{FF2B5EF4-FFF2-40B4-BE49-F238E27FC236}">
                <a16:creationId xmlns:a16="http://schemas.microsoft.com/office/drawing/2014/main" id="{5B3E6B58-723B-4E2C-BC24-0DEC093AE3DA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B8223F48-22C3-44AF-96B3-9D0CE89BA031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127491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68B6D043-DC40-4B1B-8545-EA0174AFE6D3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6847928C-D438-46D3-8033-D4F72EE0B1DF}"/>
              </a:ext>
            </a:extLst>
          </p:cNvPr>
          <p:cNvSpPr txBox="1">
            <a:spLocks/>
          </p:cNvSpPr>
          <p:nvPr/>
        </p:nvSpPr>
        <p:spPr>
          <a:xfrm>
            <a:off x="1516599" y="1069026"/>
            <a:ext cx="1667737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</p:spTree>
    <p:extLst>
      <p:ext uri="{BB962C8B-B14F-4D97-AF65-F5344CB8AC3E}">
        <p14:creationId xmlns:p14="http://schemas.microsoft.com/office/powerpoint/2010/main" val="3919738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AD4AE62-174F-4EF8-88BF-43750363D011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3461869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399D975-B9D4-4D22-A478-62389D29245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3436433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5A9C9B5-1AEC-459F-8033-34E3B2CFDD37}"/>
              </a:ext>
            </a:extLst>
          </p:cNvPr>
          <p:cNvSpPr/>
          <p:nvPr/>
        </p:nvSpPr>
        <p:spPr>
          <a:xfrm>
            <a:off x="8040474" y="2559621"/>
            <a:ext cx="1743908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53F1851-66EC-40DF-A3A3-7097D07AD54D}"/>
              </a:ext>
            </a:extLst>
          </p:cNvPr>
          <p:cNvSpPr/>
          <p:nvPr/>
        </p:nvSpPr>
        <p:spPr>
          <a:xfrm>
            <a:off x="4323879" y="4997745"/>
            <a:ext cx="6079077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12AE7CCE-AAA3-42A0-A1D5-11637E1CCC0B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1736507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322B8B-C729-4352-8874-EB3089412C04}"/>
              </a:ext>
            </a:extLst>
          </p:cNvPr>
          <p:cNvCxnSpPr/>
          <p:nvPr/>
        </p:nvCxnSpPr>
        <p:spPr>
          <a:xfrm>
            <a:off x="8163339" y="2539142"/>
            <a:ext cx="1351722" cy="11594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ítulo 1">
            <a:extLst>
              <a:ext uri="{FF2B5EF4-FFF2-40B4-BE49-F238E27FC236}">
                <a16:creationId xmlns:a16="http://schemas.microsoft.com/office/drawing/2014/main" id="{247DFDF1-F799-4D6C-9544-5F68B3145F99}"/>
              </a:ext>
            </a:extLst>
          </p:cNvPr>
          <p:cNvSpPr txBox="1">
            <a:spLocks/>
          </p:cNvSpPr>
          <p:nvPr/>
        </p:nvSpPr>
        <p:spPr>
          <a:xfrm>
            <a:off x="7698261" y="2393864"/>
            <a:ext cx="2532963" cy="4725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FF0000"/>
                </a:solidFill>
              </a:rPr>
              <a:t>= 0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0D15B6D9-91A0-48FE-A734-9920C68C9FF1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2770565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31D780C-04AA-45E0-940A-0B04303E9031}"/>
              </a:ext>
            </a:extLst>
          </p:cNvPr>
          <p:cNvSpPr/>
          <p:nvPr/>
        </p:nvSpPr>
        <p:spPr>
          <a:xfrm>
            <a:off x="9968182" y="2559621"/>
            <a:ext cx="1743908" cy="11795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D431D10-93EE-45D9-8393-2154478A5417}"/>
              </a:ext>
            </a:extLst>
          </p:cNvPr>
          <p:cNvSpPr/>
          <p:nvPr/>
        </p:nvSpPr>
        <p:spPr>
          <a:xfrm>
            <a:off x="8284106" y="3699316"/>
            <a:ext cx="3850396" cy="11795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24F6D07F-A9AE-4D35-834F-548F79834193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4064100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/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/>
                            <m:sup>
                              <m:r>
                                <a:rPr lang="pt-BR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6FFCAD08-406B-4842-832D-E015982F9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468" y="2721114"/>
                <a:ext cx="5969631" cy="7707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/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428FFB9-691A-4D7E-A63B-359BD8E4E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538" y="3698617"/>
                <a:ext cx="3736174" cy="1222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/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B8F5526-0545-4D35-B08B-90522B3E0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16" y="5263226"/>
                <a:ext cx="5541966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/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F578DAE9-4F7B-409C-BA5B-662C9A9F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947" y="3726178"/>
                <a:ext cx="3806555" cy="960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5A9C9B5-1AEC-459F-8033-34E3B2CFDD37}"/>
              </a:ext>
            </a:extLst>
          </p:cNvPr>
          <p:cNvSpPr/>
          <p:nvPr/>
        </p:nvSpPr>
        <p:spPr>
          <a:xfrm>
            <a:off x="8040474" y="2559621"/>
            <a:ext cx="1743908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07BE5CC-EB8D-4CB5-964C-EEAA402E3D9E}"/>
              </a:ext>
            </a:extLst>
          </p:cNvPr>
          <p:cNvSpPr txBox="1">
            <a:spLocks/>
          </p:cNvSpPr>
          <p:nvPr/>
        </p:nvSpPr>
        <p:spPr>
          <a:xfrm>
            <a:off x="5630376" y="5862698"/>
            <a:ext cx="5704374" cy="80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Podemos expandir a </a:t>
            </a:r>
            <a:r>
              <a:rPr lang="pt-BR" sz="2400" dirty="0">
                <a:solidFill>
                  <a:srgbClr val="FF0000"/>
                </a:solidFill>
              </a:rPr>
              <a:t>componente gravitacional</a:t>
            </a:r>
            <a:r>
              <a:rPr lang="pt-BR" sz="2400" dirty="0"/>
              <a:t> em harmônicos esféricos!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1569641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E4A42262-525F-4A17-8BF7-BA8975D0C7DD}"/>
              </a:ext>
            </a:extLst>
          </p:cNvPr>
          <p:cNvSpPr/>
          <p:nvPr/>
        </p:nvSpPr>
        <p:spPr>
          <a:xfrm>
            <a:off x="8040474" y="2559621"/>
            <a:ext cx="1743908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/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num>
                                            <m:den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  <m: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d>
                                      <m: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Q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6338A0B-86CD-40EC-8189-3B09D3946E46}"/>
              </a:ext>
            </a:extLst>
          </p:cNvPr>
          <p:cNvSpPr txBox="1">
            <a:spLocks/>
          </p:cNvSpPr>
          <p:nvPr/>
        </p:nvSpPr>
        <p:spPr>
          <a:xfrm>
            <a:off x="5434908" y="4116703"/>
            <a:ext cx="6272773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Potencial em termo de </a:t>
            </a:r>
            <a:r>
              <a:rPr lang="pt-BR" sz="2400" dirty="0">
                <a:solidFill>
                  <a:srgbClr val="FF0000"/>
                </a:solidFill>
              </a:rPr>
              <a:t>harmônicos esféricos</a:t>
            </a:r>
            <a:r>
              <a:rPr lang="pt-BR" sz="2400" dirty="0"/>
              <a:t>!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F6FEC7E-C0CC-4138-B876-0A0E8CFEC88D}"/>
              </a:ext>
            </a:extLst>
          </p:cNvPr>
          <p:cNvSpPr/>
          <p:nvPr/>
        </p:nvSpPr>
        <p:spPr>
          <a:xfrm>
            <a:off x="6184247" y="4940041"/>
            <a:ext cx="684595" cy="5551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B8D905D7-2D60-44F3-9872-42A8894EC408}"/>
              </a:ext>
            </a:extLst>
          </p:cNvPr>
          <p:cNvSpPr txBox="1">
            <a:spLocks/>
          </p:cNvSpPr>
          <p:nvPr/>
        </p:nvSpPr>
        <p:spPr>
          <a:xfrm>
            <a:off x="4423690" y="6255269"/>
            <a:ext cx="6272773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FF0000"/>
                </a:solidFill>
              </a:rPr>
              <a:t>Raio equatorial</a:t>
            </a:r>
          </a:p>
        </p:txBody>
      </p:sp>
    </p:spTree>
    <p:extLst>
      <p:ext uri="{BB962C8B-B14F-4D97-AF65-F5344CB8AC3E}">
        <p14:creationId xmlns:p14="http://schemas.microsoft.com/office/powerpoint/2010/main" val="3728964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E4A42262-525F-4A17-8BF7-BA8975D0C7DD}"/>
              </a:ext>
            </a:extLst>
          </p:cNvPr>
          <p:cNvSpPr/>
          <p:nvPr/>
        </p:nvSpPr>
        <p:spPr>
          <a:xfrm>
            <a:off x="8040474" y="2559621"/>
            <a:ext cx="1743908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/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num>
                                            <m:den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  <m: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d>
                                      <m: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Q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6338A0B-86CD-40EC-8189-3B09D3946E46}"/>
              </a:ext>
            </a:extLst>
          </p:cNvPr>
          <p:cNvSpPr txBox="1">
            <a:spLocks/>
          </p:cNvSpPr>
          <p:nvPr/>
        </p:nvSpPr>
        <p:spPr>
          <a:xfrm>
            <a:off x="5434908" y="4116703"/>
            <a:ext cx="6272773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Potencial em termo de </a:t>
            </a:r>
            <a:r>
              <a:rPr lang="pt-BR" sz="2400" dirty="0">
                <a:solidFill>
                  <a:srgbClr val="FF0000"/>
                </a:solidFill>
              </a:rPr>
              <a:t>harmônicos esféricos</a:t>
            </a:r>
            <a:r>
              <a:rPr lang="pt-BR" sz="2400" dirty="0"/>
              <a:t>!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B8D905D7-2D60-44F3-9872-42A8894EC408}"/>
              </a:ext>
            </a:extLst>
          </p:cNvPr>
          <p:cNvSpPr txBox="1">
            <a:spLocks/>
          </p:cNvSpPr>
          <p:nvPr/>
        </p:nvSpPr>
        <p:spPr>
          <a:xfrm>
            <a:off x="3789696" y="6296020"/>
            <a:ext cx="6189191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FF0000"/>
                </a:solidFill>
              </a:rPr>
              <a:t>n e m são o grau e a ordem, respectivamente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FA4EC31-EAC3-41FD-9E2A-C598BEB37CDC}"/>
              </a:ext>
            </a:extLst>
          </p:cNvPr>
          <p:cNvSpPr/>
          <p:nvPr/>
        </p:nvSpPr>
        <p:spPr>
          <a:xfrm>
            <a:off x="4926731" y="5740865"/>
            <a:ext cx="1487321" cy="5551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80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07A75414-0823-4B9F-A585-C8CDBF6F9B31}"/>
              </a:ext>
            </a:extLst>
          </p:cNvPr>
          <p:cNvSpPr/>
          <p:nvPr/>
        </p:nvSpPr>
        <p:spPr>
          <a:xfrm>
            <a:off x="569843" y="1585632"/>
            <a:ext cx="9766852" cy="295523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766852"/>
                      <a:gd name="connsiteY0" fmla="*/ 1477618 h 2955235"/>
                      <a:gd name="connsiteX1" fmla="*/ 4883426 w 9766852"/>
                      <a:gd name="connsiteY1" fmla="*/ 0 h 2955235"/>
                      <a:gd name="connsiteX2" fmla="*/ 9766852 w 9766852"/>
                      <a:gd name="connsiteY2" fmla="*/ 1477618 h 2955235"/>
                      <a:gd name="connsiteX3" fmla="*/ 4883426 w 9766852"/>
                      <a:gd name="connsiteY3" fmla="*/ 2955236 h 2955235"/>
                      <a:gd name="connsiteX4" fmla="*/ 0 w 9766852"/>
                      <a:gd name="connsiteY4" fmla="*/ 1477618 h 2955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66852" h="2955235" extrusionOk="0">
                        <a:moveTo>
                          <a:pt x="0" y="1477618"/>
                        </a:moveTo>
                        <a:cubicBezTo>
                          <a:pt x="-304552" y="473698"/>
                          <a:pt x="1861019" y="122115"/>
                          <a:pt x="4883426" y="0"/>
                        </a:cubicBezTo>
                        <a:cubicBezTo>
                          <a:pt x="7615340" y="7341"/>
                          <a:pt x="9658676" y="664992"/>
                          <a:pt x="9766852" y="1477618"/>
                        </a:cubicBezTo>
                        <a:cubicBezTo>
                          <a:pt x="9652897" y="2404967"/>
                          <a:pt x="7460941" y="3615897"/>
                          <a:pt x="4883426" y="2955236"/>
                        </a:cubicBezTo>
                        <a:cubicBezTo>
                          <a:pt x="2048954" y="2880045"/>
                          <a:pt x="108166" y="2345366"/>
                          <a:pt x="0" y="147761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6BD86B6-E456-40B0-8EE7-2D1D02011551}"/>
              </a:ext>
            </a:extLst>
          </p:cNvPr>
          <p:cNvSpPr/>
          <p:nvPr/>
        </p:nvSpPr>
        <p:spPr>
          <a:xfrm>
            <a:off x="1510950" y="2239617"/>
            <a:ext cx="1802093" cy="17184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29EF195-0253-40E9-AD54-629276EC87AE}"/>
              </a:ext>
            </a:extLst>
          </p:cNvPr>
          <p:cNvSpPr txBox="1">
            <a:spLocks/>
          </p:cNvSpPr>
          <p:nvPr/>
        </p:nvSpPr>
        <p:spPr>
          <a:xfrm>
            <a:off x="-85784" y="130772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4BBA4C9-54C3-4BBB-94BB-902FACB1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091" y="2468622"/>
            <a:ext cx="891207" cy="126048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2D0FE439-A2F2-4E89-B487-61A0636C6644}"/>
              </a:ext>
            </a:extLst>
          </p:cNvPr>
          <p:cNvSpPr txBox="1">
            <a:spLocks/>
          </p:cNvSpPr>
          <p:nvPr/>
        </p:nvSpPr>
        <p:spPr>
          <a:xfrm>
            <a:off x="3628034" y="2239617"/>
            <a:ext cx="4919617" cy="1304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essa teoria pela qual explica as órbitas dos planetas em torno do sol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A6EADA4-615D-42FB-8ACB-EE19549C93F1}"/>
              </a:ext>
            </a:extLst>
          </p:cNvPr>
          <p:cNvSpPr txBox="1">
            <a:spLocks/>
          </p:cNvSpPr>
          <p:nvPr/>
        </p:nvSpPr>
        <p:spPr>
          <a:xfrm>
            <a:off x="692371" y="2812449"/>
            <a:ext cx="1007175" cy="48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Sol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7FBB72-1299-4E4C-869E-2E2CB499D6B8}"/>
              </a:ext>
            </a:extLst>
          </p:cNvPr>
          <p:cNvSpPr txBox="1">
            <a:spLocks/>
          </p:cNvSpPr>
          <p:nvPr/>
        </p:nvSpPr>
        <p:spPr>
          <a:xfrm>
            <a:off x="10614982" y="2773313"/>
            <a:ext cx="1007175" cy="48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Terra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7B87F1E-BF63-483D-81A6-4F5951B29177}"/>
              </a:ext>
            </a:extLst>
          </p:cNvPr>
          <p:cNvSpPr txBox="1">
            <a:spLocks/>
          </p:cNvSpPr>
          <p:nvPr/>
        </p:nvSpPr>
        <p:spPr>
          <a:xfrm>
            <a:off x="7577181" y="404061"/>
            <a:ext cx="4242091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Uma das quatro interações fundamentais!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242112A-EC13-48F7-AFEC-864E3A8413C0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</p:spTree>
    <p:extLst>
      <p:ext uri="{BB962C8B-B14F-4D97-AF65-F5344CB8AC3E}">
        <p14:creationId xmlns:p14="http://schemas.microsoft.com/office/powerpoint/2010/main" val="2644063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E4A42262-525F-4A17-8BF7-BA8975D0C7DD}"/>
              </a:ext>
            </a:extLst>
          </p:cNvPr>
          <p:cNvSpPr/>
          <p:nvPr/>
        </p:nvSpPr>
        <p:spPr>
          <a:xfrm>
            <a:off x="8040474" y="2559621"/>
            <a:ext cx="1743908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/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num>
                                            <m:den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  <m: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d>
                                      <m: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Q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6338A0B-86CD-40EC-8189-3B09D3946E46}"/>
              </a:ext>
            </a:extLst>
          </p:cNvPr>
          <p:cNvSpPr txBox="1">
            <a:spLocks/>
          </p:cNvSpPr>
          <p:nvPr/>
        </p:nvSpPr>
        <p:spPr>
          <a:xfrm>
            <a:off x="5434908" y="4116703"/>
            <a:ext cx="6272773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Potencial em termo de </a:t>
            </a:r>
            <a:r>
              <a:rPr lang="pt-BR" sz="2400" dirty="0">
                <a:solidFill>
                  <a:srgbClr val="FF0000"/>
                </a:solidFill>
              </a:rPr>
              <a:t>harmônicos esféricos</a:t>
            </a:r>
            <a:r>
              <a:rPr lang="pt-BR" sz="2400" dirty="0"/>
              <a:t>!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B8D905D7-2D60-44F3-9872-42A8894EC408}"/>
              </a:ext>
            </a:extLst>
          </p:cNvPr>
          <p:cNvSpPr txBox="1">
            <a:spLocks/>
          </p:cNvSpPr>
          <p:nvPr/>
        </p:nvSpPr>
        <p:spPr>
          <a:xfrm>
            <a:off x="3789696" y="6296020"/>
            <a:ext cx="6189191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FF0000"/>
                </a:solidFill>
              </a:rPr>
              <a:t>Constante gravitacional e a massa da Terra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FA4EC31-EAC3-41FD-9E2A-C598BEB37CDC}"/>
              </a:ext>
            </a:extLst>
          </p:cNvPr>
          <p:cNvSpPr/>
          <p:nvPr/>
        </p:nvSpPr>
        <p:spPr>
          <a:xfrm>
            <a:off x="3165827" y="4907202"/>
            <a:ext cx="1487321" cy="5551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374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30AB96C6-867C-4F54-8C1C-DB299E80D247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FB9BD2A-FC04-4C81-82A8-93B13D810F14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484E2819-AEE0-4551-A954-CA07B8E65CA1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o 30">
            <a:extLst>
              <a:ext uri="{FF2B5EF4-FFF2-40B4-BE49-F238E27FC236}">
                <a16:creationId xmlns:a16="http://schemas.microsoft.com/office/drawing/2014/main" id="{3674E2C5-89E3-467C-AB59-FAE189C45227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21" name="Forma livre 24">
            <a:extLst>
              <a:ext uri="{FF2B5EF4-FFF2-40B4-BE49-F238E27FC236}">
                <a16:creationId xmlns:a16="http://schemas.microsoft.com/office/drawing/2014/main" id="{1985B3DE-AD2C-4021-AB65-4D63D371F2EB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0031CD1-D315-4571-8277-19A7502456A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>
            <a:extLst>
              <a:ext uri="{FF2B5EF4-FFF2-40B4-BE49-F238E27FC236}">
                <a16:creationId xmlns:a16="http://schemas.microsoft.com/office/drawing/2014/main" id="{D313CDA8-3856-4274-B4E4-3B753528A13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AA25E287-BCBE-4589-B321-E495C19DF567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5AECAA23-4918-43D6-B559-DDE798CFB6DC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CAF9B00-641E-4F41-B761-1EA17205A18A}"/>
              </a:ext>
            </a:extLst>
          </p:cNvPr>
          <p:cNvSpPr txBox="1">
            <a:spLocks/>
          </p:cNvSpPr>
          <p:nvPr/>
        </p:nvSpPr>
        <p:spPr>
          <a:xfrm>
            <a:off x="591181" y="319481"/>
            <a:ext cx="3463405" cy="12052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Se tomarmos o Laplaciano do </a:t>
            </a:r>
            <a:r>
              <a:rPr lang="pt-BR" sz="4400" b="1" dirty="0"/>
              <a:t>potencial de gravidade </a:t>
            </a:r>
            <a:r>
              <a:rPr lang="pt-BR" sz="4400" dirty="0"/>
              <a:t>em regiões livres de fontes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2FD06CD4-4957-42EC-A54C-A13D911E2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3736174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E4A42262-525F-4A17-8BF7-BA8975D0C7DD}"/>
              </a:ext>
            </a:extLst>
          </p:cNvPr>
          <p:cNvSpPr/>
          <p:nvPr/>
        </p:nvSpPr>
        <p:spPr>
          <a:xfrm>
            <a:off x="8040474" y="2559621"/>
            <a:ext cx="1743908" cy="1179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/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2800" i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ctrlPr>
                                <a:rPr lang="pt-BR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pt-BR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 m:alnAt="23"/>
                                    </m:rP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pt-BR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pt-BR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num>
                                            <m:den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pt-BR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  <m: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</m:d>
                                      <m:r>
                                        <a:rPr lang="pt-BR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BR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Q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nm</m:t>
                                          </m:r>
                                        </m:sub>
                                      </m:sSub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  <m:r>
                                        <a:rPr lang="pt-BR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7D6C41F9-0EFD-4FD7-95F3-72AED1664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176" y="4832753"/>
                <a:ext cx="9926526" cy="1264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76338A0B-86CD-40EC-8189-3B09D3946E46}"/>
              </a:ext>
            </a:extLst>
          </p:cNvPr>
          <p:cNvSpPr txBox="1">
            <a:spLocks/>
          </p:cNvSpPr>
          <p:nvPr/>
        </p:nvSpPr>
        <p:spPr>
          <a:xfrm>
            <a:off x="5434908" y="4116703"/>
            <a:ext cx="6272773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Potencial em termo de </a:t>
            </a:r>
            <a:r>
              <a:rPr lang="pt-BR" sz="2400" dirty="0">
                <a:solidFill>
                  <a:srgbClr val="FF0000"/>
                </a:solidFill>
              </a:rPr>
              <a:t>harmônicos esféricos</a:t>
            </a:r>
            <a:r>
              <a:rPr lang="pt-BR" sz="2400" dirty="0"/>
              <a:t>!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B8D905D7-2D60-44F3-9872-42A8894EC408}"/>
              </a:ext>
            </a:extLst>
          </p:cNvPr>
          <p:cNvSpPr txBox="1">
            <a:spLocks/>
          </p:cNvSpPr>
          <p:nvPr/>
        </p:nvSpPr>
        <p:spPr>
          <a:xfrm>
            <a:off x="6984235" y="5925081"/>
            <a:ext cx="3856383" cy="445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solidFill>
                  <a:srgbClr val="FF0000"/>
                </a:solidFill>
              </a:rPr>
              <a:t>Ângulo azimutal e colatitude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FA4EC31-EAC3-41FD-9E2A-C598BEB37CDC}"/>
              </a:ext>
            </a:extLst>
          </p:cNvPr>
          <p:cNvSpPr/>
          <p:nvPr/>
        </p:nvSpPr>
        <p:spPr>
          <a:xfrm>
            <a:off x="8168767" y="5154353"/>
            <a:ext cx="1487321" cy="5551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90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85D6560-0CDE-471A-92BE-CEC7078F68EE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A98408-54EA-422C-970C-C205B8A3E6CA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674EB6F-7A57-4BC7-BCC9-31A58B43B4A2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176D4078-BC0C-4996-B686-8AC6705AAC7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24">
            <a:extLst>
              <a:ext uri="{FF2B5EF4-FFF2-40B4-BE49-F238E27FC236}">
                <a16:creationId xmlns:a16="http://schemas.microsoft.com/office/drawing/2014/main" id="{12F5772C-356F-4008-A983-B04BAA58EAC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CD956D8-A487-4662-987D-EC3F85F42FB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ítulo 1">
            <a:extLst>
              <a:ext uri="{FF2B5EF4-FFF2-40B4-BE49-F238E27FC236}">
                <a16:creationId xmlns:a16="http://schemas.microsoft.com/office/drawing/2014/main" id="{F8AF49C9-C199-4AA8-862B-9845D46AC0D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6EEDB01-D29C-4CCE-AE67-4A3D6F90D158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D8F2A7C-E3CE-40FE-986C-04D109161E3B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46" name="Forma livre 49">
            <a:extLst>
              <a:ext uri="{FF2B5EF4-FFF2-40B4-BE49-F238E27FC236}">
                <a16:creationId xmlns:a16="http://schemas.microsoft.com/office/drawing/2014/main" id="{598340A8-A153-4CA6-8281-FE8E61F14E26}"/>
              </a:ext>
            </a:extLst>
          </p:cNvPr>
          <p:cNvSpPr>
            <a:spLocks noChangeAspect="1"/>
          </p:cNvSpPr>
          <p:nvPr/>
        </p:nvSpPr>
        <p:spPr>
          <a:xfrm>
            <a:off x="615162" y="2539283"/>
            <a:ext cx="3470609" cy="2628000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 49">
            <a:extLst>
              <a:ext uri="{FF2B5EF4-FFF2-40B4-BE49-F238E27FC236}">
                <a16:creationId xmlns:a16="http://schemas.microsoft.com/office/drawing/2014/main" id="{A5316F8F-8D64-4C06-B8BF-032B9EDE86F4}"/>
              </a:ext>
            </a:extLst>
          </p:cNvPr>
          <p:cNvSpPr>
            <a:spLocks noChangeAspect="1"/>
          </p:cNvSpPr>
          <p:nvPr/>
        </p:nvSpPr>
        <p:spPr>
          <a:xfrm>
            <a:off x="402906" y="2396146"/>
            <a:ext cx="3822647" cy="2938492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 49">
            <a:extLst>
              <a:ext uri="{FF2B5EF4-FFF2-40B4-BE49-F238E27FC236}">
                <a16:creationId xmlns:a16="http://schemas.microsoft.com/office/drawing/2014/main" id="{CAB2716A-C4C6-4F1F-B932-0E01A18C1E73}"/>
              </a:ext>
            </a:extLst>
          </p:cNvPr>
          <p:cNvSpPr>
            <a:spLocks noChangeAspect="1"/>
          </p:cNvSpPr>
          <p:nvPr/>
        </p:nvSpPr>
        <p:spPr>
          <a:xfrm>
            <a:off x="202652" y="2153836"/>
            <a:ext cx="4223564" cy="3446863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6E3A86B-2D98-4B63-915A-F4B6DB9CBF82}"/>
              </a:ext>
            </a:extLst>
          </p:cNvPr>
          <p:cNvSpPr txBox="1">
            <a:spLocks/>
          </p:cNvSpPr>
          <p:nvPr/>
        </p:nvSpPr>
        <p:spPr>
          <a:xfrm>
            <a:off x="63566" y="23165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Existem superfícies pelas quais o potencial é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209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85D6560-0CDE-471A-92BE-CEC7078F68EE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A98408-54EA-422C-970C-C205B8A3E6CA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674EB6F-7A57-4BC7-BCC9-31A58B43B4A2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176D4078-BC0C-4996-B686-8AC6705AAC7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24">
            <a:extLst>
              <a:ext uri="{FF2B5EF4-FFF2-40B4-BE49-F238E27FC236}">
                <a16:creationId xmlns:a16="http://schemas.microsoft.com/office/drawing/2014/main" id="{12F5772C-356F-4008-A983-B04BAA58EAC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CD956D8-A487-4662-987D-EC3F85F42FB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ítulo 1">
            <a:extLst>
              <a:ext uri="{FF2B5EF4-FFF2-40B4-BE49-F238E27FC236}">
                <a16:creationId xmlns:a16="http://schemas.microsoft.com/office/drawing/2014/main" id="{F8AF49C9-C199-4AA8-862B-9845D46AC0D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6EEDB01-D29C-4CCE-AE67-4A3D6F90D158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D8F2A7C-E3CE-40FE-986C-04D109161E3B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46" name="Forma livre 49">
            <a:extLst>
              <a:ext uri="{FF2B5EF4-FFF2-40B4-BE49-F238E27FC236}">
                <a16:creationId xmlns:a16="http://schemas.microsoft.com/office/drawing/2014/main" id="{598340A8-A153-4CA6-8281-FE8E61F14E26}"/>
              </a:ext>
            </a:extLst>
          </p:cNvPr>
          <p:cNvSpPr>
            <a:spLocks noChangeAspect="1"/>
          </p:cNvSpPr>
          <p:nvPr/>
        </p:nvSpPr>
        <p:spPr>
          <a:xfrm>
            <a:off x="615162" y="2539283"/>
            <a:ext cx="3470609" cy="2628000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 49">
            <a:extLst>
              <a:ext uri="{FF2B5EF4-FFF2-40B4-BE49-F238E27FC236}">
                <a16:creationId xmlns:a16="http://schemas.microsoft.com/office/drawing/2014/main" id="{A5316F8F-8D64-4C06-B8BF-032B9EDE86F4}"/>
              </a:ext>
            </a:extLst>
          </p:cNvPr>
          <p:cNvSpPr>
            <a:spLocks noChangeAspect="1"/>
          </p:cNvSpPr>
          <p:nvPr/>
        </p:nvSpPr>
        <p:spPr>
          <a:xfrm>
            <a:off x="402906" y="2396146"/>
            <a:ext cx="3822647" cy="2938492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 49">
            <a:extLst>
              <a:ext uri="{FF2B5EF4-FFF2-40B4-BE49-F238E27FC236}">
                <a16:creationId xmlns:a16="http://schemas.microsoft.com/office/drawing/2014/main" id="{CAB2716A-C4C6-4F1F-B932-0E01A18C1E73}"/>
              </a:ext>
            </a:extLst>
          </p:cNvPr>
          <p:cNvSpPr>
            <a:spLocks noChangeAspect="1"/>
          </p:cNvSpPr>
          <p:nvPr/>
        </p:nvSpPr>
        <p:spPr>
          <a:xfrm>
            <a:off x="202652" y="2153836"/>
            <a:ext cx="4223564" cy="3446863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6E3A86B-2D98-4B63-915A-F4B6DB9CBF82}"/>
              </a:ext>
            </a:extLst>
          </p:cNvPr>
          <p:cNvSpPr txBox="1">
            <a:spLocks/>
          </p:cNvSpPr>
          <p:nvPr/>
        </p:nvSpPr>
        <p:spPr>
          <a:xfrm>
            <a:off x="63566" y="23165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Existem superfícies pelas quais o potencial é constante</a:t>
            </a:r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130CD478-89E0-4908-AAD1-87D0BA673148}"/>
              </a:ext>
            </a:extLst>
          </p:cNvPr>
          <p:cNvSpPr txBox="1">
            <a:spLocks/>
          </p:cNvSpPr>
          <p:nvPr/>
        </p:nvSpPr>
        <p:spPr>
          <a:xfrm>
            <a:off x="4391115" y="4077809"/>
            <a:ext cx="4923610" cy="902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Estas equipotenciais são chamadas de </a:t>
            </a:r>
            <a:r>
              <a:rPr lang="pt-BR" sz="2800" b="1" dirty="0" err="1"/>
              <a:t>geopes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333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85D6560-0CDE-471A-92BE-CEC7078F68EE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A98408-54EA-422C-970C-C205B8A3E6CA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674EB6F-7A57-4BC7-BCC9-31A58B43B4A2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176D4078-BC0C-4996-B686-8AC6705AAC7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24">
            <a:extLst>
              <a:ext uri="{FF2B5EF4-FFF2-40B4-BE49-F238E27FC236}">
                <a16:creationId xmlns:a16="http://schemas.microsoft.com/office/drawing/2014/main" id="{12F5772C-356F-4008-A983-B04BAA58EAC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CD956D8-A487-4662-987D-EC3F85F42FB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ítulo 1">
            <a:extLst>
              <a:ext uri="{FF2B5EF4-FFF2-40B4-BE49-F238E27FC236}">
                <a16:creationId xmlns:a16="http://schemas.microsoft.com/office/drawing/2014/main" id="{F8AF49C9-C199-4AA8-862B-9845D46AC0D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6EEDB01-D29C-4CCE-AE67-4A3D6F90D158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D8F2A7C-E3CE-40FE-986C-04D109161E3B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46" name="Forma livre 49">
            <a:extLst>
              <a:ext uri="{FF2B5EF4-FFF2-40B4-BE49-F238E27FC236}">
                <a16:creationId xmlns:a16="http://schemas.microsoft.com/office/drawing/2014/main" id="{598340A8-A153-4CA6-8281-FE8E61F14E26}"/>
              </a:ext>
            </a:extLst>
          </p:cNvPr>
          <p:cNvSpPr>
            <a:spLocks noChangeAspect="1"/>
          </p:cNvSpPr>
          <p:nvPr/>
        </p:nvSpPr>
        <p:spPr>
          <a:xfrm>
            <a:off x="615162" y="2539283"/>
            <a:ext cx="3470609" cy="2628000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 49">
            <a:extLst>
              <a:ext uri="{FF2B5EF4-FFF2-40B4-BE49-F238E27FC236}">
                <a16:creationId xmlns:a16="http://schemas.microsoft.com/office/drawing/2014/main" id="{A5316F8F-8D64-4C06-B8BF-032B9EDE86F4}"/>
              </a:ext>
            </a:extLst>
          </p:cNvPr>
          <p:cNvSpPr>
            <a:spLocks noChangeAspect="1"/>
          </p:cNvSpPr>
          <p:nvPr/>
        </p:nvSpPr>
        <p:spPr>
          <a:xfrm>
            <a:off x="402906" y="2396146"/>
            <a:ext cx="3822647" cy="2938492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 49">
            <a:extLst>
              <a:ext uri="{FF2B5EF4-FFF2-40B4-BE49-F238E27FC236}">
                <a16:creationId xmlns:a16="http://schemas.microsoft.com/office/drawing/2014/main" id="{CAB2716A-C4C6-4F1F-B932-0E01A18C1E73}"/>
              </a:ext>
            </a:extLst>
          </p:cNvPr>
          <p:cNvSpPr>
            <a:spLocks noChangeAspect="1"/>
          </p:cNvSpPr>
          <p:nvPr/>
        </p:nvSpPr>
        <p:spPr>
          <a:xfrm>
            <a:off x="202652" y="2153836"/>
            <a:ext cx="4223564" cy="3446863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6E3A86B-2D98-4B63-915A-F4B6DB9CBF82}"/>
              </a:ext>
            </a:extLst>
          </p:cNvPr>
          <p:cNvSpPr txBox="1">
            <a:spLocks/>
          </p:cNvSpPr>
          <p:nvPr/>
        </p:nvSpPr>
        <p:spPr>
          <a:xfrm>
            <a:off x="63566" y="23165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Existem superfícies pelas quais o potencial é constante</a:t>
            </a:r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62FE4C0C-CEAE-4977-8931-1B9F37DBD2C0}"/>
              </a:ext>
            </a:extLst>
          </p:cNvPr>
          <p:cNvSpPr txBox="1">
            <a:spLocks/>
          </p:cNvSpPr>
          <p:nvPr/>
        </p:nvSpPr>
        <p:spPr>
          <a:xfrm>
            <a:off x="5866231" y="5205876"/>
            <a:ext cx="6272772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 </a:t>
            </a:r>
            <a:r>
              <a:rPr lang="pt-BR" sz="4400" dirty="0" err="1"/>
              <a:t>geope</a:t>
            </a:r>
            <a:r>
              <a:rPr lang="pt-BR" sz="4400" dirty="0"/>
              <a:t> que coincide com o nível médio dos mares não perturbados é chamada de </a:t>
            </a:r>
            <a:r>
              <a:rPr lang="pt-BR" sz="4400" b="1" dirty="0" err="1"/>
              <a:t>geóide</a:t>
            </a:r>
            <a:endParaRPr lang="pt-BR" sz="4400" b="1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id="{130CD478-89E0-4908-AAD1-87D0BA673148}"/>
              </a:ext>
            </a:extLst>
          </p:cNvPr>
          <p:cNvSpPr txBox="1">
            <a:spLocks/>
          </p:cNvSpPr>
          <p:nvPr/>
        </p:nvSpPr>
        <p:spPr>
          <a:xfrm>
            <a:off x="4391115" y="4077809"/>
            <a:ext cx="4923610" cy="9024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Estas equipotenciais são chamadas de </a:t>
            </a:r>
            <a:r>
              <a:rPr lang="pt-BR" sz="2800" b="1" dirty="0" err="1"/>
              <a:t>geopes</a:t>
            </a:r>
            <a:endParaRPr lang="pt-BR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694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91272273-3738-4865-9357-C71F59179E92}"/>
              </a:ext>
            </a:extLst>
          </p:cNvPr>
          <p:cNvSpPr txBox="1">
            <a:spLocks/>
          </p:cNvSpPr>
          <p:nvPr/>
        </p:nvSpPr>
        <p:spPr>
          <a:xfrm>
            <a:off x="5611326" y="1376289"/>
            <a:ext cx="6272773" cy="1047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</a:t>
            </a:r>
            <a:r>
              <a:rPr lang="pt-BR" sz="4400" b="1" dirty="0"/>
              <a:t>potencial de gravidade </a:t>
            </a:r>
            <a:r>
              <a:rPr lang="pt-BR" sz="4400" dirty="0"/>
              <a:t>é a soma entre duas funções escalares: o </a:t>
            </a:r>
            <a:r>
              <a:rPr lang="pt-BR" sz="4400" b="1" dirty="0">
                <a:solidFill>
                  <a:srgbClr val="FF0000"/>
                </a:solidFill>
              </a:rPr>
              <a:t>potencial gravitacional </a:t>
            </a:r>
            <a:r>
              <a:rPr lang="pt-BR" sz="4400" dirty="0"/>
              <a:t>e o </a:t>
            </a:r>
            <a:r>
              <a:rPr lang="pt-BR" sz="4400" b="1" dirty="0">
                <a:solidFill>
                  <a:schemeClr val="accent1"/>
                </a:solidFill>
              </a:rPr>
              <a:t>potencial centrífugo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8F2AA5-D74B-4348-87DA-CCE5555FD025}"/>
              </a:ext>
            </a:extLst>
          </p:cNvPr>
          <p:cNvSpPr txBox="1">
            <a:spLocks/>
          </p:cNvSpPr>
          <p:nvPr/>
        </p:nvSpPr>
        <p:spPr>
          <a:xfrm>
            <a:off x="5434908" y="461307"/>
            <a:ext cx="6086532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começar descrevendo o </a:t>
            </a:r>
            <a:r>
              <a:rPr lang="pt-BR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potencial de gravidade</a:t>
            </a:r>
            <a:r>
              <a:rPr lang="pt-BR" sz="4400" dirty="0"/>
              <a:t>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093CF50-6608-49C5-86ED-453DB1167486}"/>
              </a:ext>
            </a:extLst>
          </p:cNvPr>
          <p:cNvSpPr txBox="1">
            <a:spLocks/>
          </p:cNvSpPr>
          <p:nvPr/>
        </p:nvSpPr>
        <p:spPr>
          <a:xfrm>
            <a:off x="-143315" y="6494454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85D6560-0CDE-471A-92BE-CEC7078F68EE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0A98408-54EA-422C-970C-C205B8A3E6CA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4674EB6F-7A57-4BC7-BCC9-31A58B43B4A2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176D4078-BC0C-4996-B686-8AC6705AAC7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orma livre 24">
            <a:extLst>
              <a:ext uri="{FF2B5EF4-FFF2-40B4-BE49-F238E27FC236}">
                <a16:creationId xmlns:a16="http://schemas.microsoft.com/office/drawing/2014/main" id="{12F5772C-356F-4008-A983-B04BAA58EAC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4CD956D8-A487-4662-987D-EC3F85F42FB9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ítulo 1">
            <a:extLst>
              <a:ext uri="{FF2B5EF4-FFF2-40B4-BE49-F238E27FC236}">
                <a16:creationId xmlns:a16="http://schemas.microsoft.com/office/drawing/2014/main" id="{F8AF49C9-C199-4AA8-862B-9845D46AC0D7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F6EEDB01-D29C-4CCE-AE67-4A3D6F90D158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D8F2A7C-E3CE-40FE-986C-04D109161E3B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46" name="Forma livre 49">
            <a:extLst>
              <a:ext uri="{FF2B5EF4-FFF2-40B4-BE49-F238E27FC236}">
                <a16:creationId xmlns:a16="http://schemas.microsoft.com/office/drawing/2014/main" id="{598340A8-A153-4CA6-8281-FE8E61F14E26}"/>
              </a:ext>
            </a:extLst>
          </p:cNvPr>
          <p:cNvSpPr>
            <a:spLocks noChangeAspect="1"/>
          </p:cNvSpPr>
          <p:nvPr/>
        </p:nvSpPr>
        <p:spPr>
          <a:xfrm>
            <a:off x="615162" y="2539283"/>
            <a:ext cx="3470609" cy="2628000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Forma livre 49">
            <a:extLst>
              <a:ext uri="{FF2B5EF4-FFF2-40B4-BE49-F238E27FC236}">
                <a16:creationId xmlns:a16="http://schemas.microsoft.com/office/drawing/2014/main" id="{A5316F8F-8D64-4C06-B8BF-032B9EDE86F4}"/>
              </a:ext>
            </a:extLst>
          </p:cNvPr>
          <p:cNvSpPr>
            <a:spLocks noChangeAspect="1"/>
          </p:cNvSpPr>
          <p:nvPr/>
        </p:nvSpPr>
        <p:spPr>
          <a:xfrm>
            <a:off x="402906" y="2396146"/>
            <a:ext cx="3822647" cy="2938492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Forma livre 49">
            <a:extLst>
              <a:ext uri="{FF2B5EF4-FFF2-40B4-BE49-F238E27FC236}">
                <a16:creationId xmlns:a16="http://schemas.microsoft.com/office/drawing/2014/main" id="{CAB2716A-C4C6-4F1F-B932-0E01A18C1E73}"/>
              </a:ext>
            </a:extLst>
          </p:cNvPr>
          <p:cNvSpPr>
            <a:spLocks noChangeAspect="1"/>
          </p:cNvSpPr>
          <p:nvPr/>
        </p:nvSpPr>
        <p:spPr>
          <a:xfrm>
            <a:off x="202652" y="2153836"/>
            <a:ext cx="4223564" cy="3446863"/>
          </a:xfrm>
          <a:custGeom>
            <a:avLst/>
            <a:gdLst>
              <a:gd name="connsiteX0" fmla="*/ 1745673 w 3497284"/>
              <a:gd name="connsiteY0" fmla="*/ 11876 h 2648198"/>
              <a:gd name="connsiteX1" fmla="*/ 1555668 w 3497284"/>
              <a:gd name="connsiteY1" fmla="*/ 0 h 2648198"/>
              <a:gd name="connsiteX2" fmla="*/ 1347850 w 3497284"/>
              <a:gd name="connsiteY2" fmla="*/ 17813 h 2648198"/>
              <a:gd name="connsiteX3" fmla="*/ 1235034 w 3497284"/>
              <a:gd name="connsiteY3" fmla="*/ 41564 h 2648198"/>
              <a:gd name="connsiteX4" fmla="*/ 1110343 w 3497284"/>
              <a:gd name="connsiteY4" fmla="*/ 89065 h 2648198"/>
              <a:gd name="connsiteX5" fmla="*/ 950026 w 3497284"/>
              <a:gd name="connsiteY5" fmla="*/ 154380 h 2648198"/>
              <a:gd name="connsiteX6" fmla="*/ 795647 w 3497284"/>
              <a:gd name="connsiteY6" fmla="*/ 237507 h 2648198"/>
              <a:gd name="connsiteX7" fmla="*/ 688769 w 3497284"/>
              <a:gd name="connsiteY7" fmla="*/ 302821 h 2648198"/>
              <a:gd name="connsiteX8" fmla="*/ 575954 w 3497284"/>
              <a:gd name="connsiteY8" fmla="*/ 380011 h 2648198"/>
              <a:gd name="connsiteX9" fmla="*/ 480951 w 3497284"/>
              <a:gd name="connsiteY9" fmla="*/ 439387 h 2648198"/>
              <a:gd name="connsiteX10" fmla="*/ 350322 w 3497284"/>
              <a:gd name="connsiteY10" fmla="*/ 516577 h 2648198"/>
              <a:gd name="connsiteX11" fmla="*/ 267195 w 3497284"/>
              <a:gd name="connsiteY11" fmla="*/ 575954 h 2648198"/>
              <a:gd name="connsiteX12" fmla="*/ 207819 w 3497284"/>
              <a:gd name="connsiteY12" fmla="*/ 647206 h 2648198"/>
              <a:gd name="connsiteX13" fmla="*/ 148442 w 3497284"/>
              <a:gd name="connsiteY13" fmla="*/ 754084 h 2648198"/>
              <a:gd name="connsiteX14" fmla="*/ 106878 w 3497284"/>
              <a:gd name="connsiteY14" fmla="*/ 843149 h 2648198"/>
              <a:gd name="connsiteX15" fmla="*/ 71252 w 3497284"/>
              <a:gd name="connsiteY15" fmla="*/ 938151 h 2648198"/>
              <a:gd name="connsiteX16" fmla="*/ 41564 w 3497284"/>
              <a:gd name="connsiteY16" fmla="*/ 1056904 h 2648198"/>
              <a:gd name="connsiteX17" fmla="*/ 35626 w 3497284"/>
              <a:gd name="connsiteY17" fmla="*/ 1140032 h 2648198"/>
              <a:gd name="connsiteX18" fmla="*/ 17813 w 3497284"/>
              <a:gd name="connsiteY18" fmla="*/ 1223159 h 2648198"/>
              <a:gd name="connsiteX19" fmla="*/ 5938 w 3497284"/>
              <a:gd name="connsiteY19" fmla="*/ 1312224 h 2648198"/>
              <a:gd name="connsiteX20" fmla="*/ 5938 w 3497284"/>
              <a:gd name="connsiteY20" fmla="*/ 1401289 h 2648198"/>
              <a:gd name="connsiteX21" fmla="*/ 0 w 3497284"/>
              <a:gd name="connsiteY21" fmla="*/ 1472541 h 2648198"/>
              <a:gd name="connsiteX22" fmla="*/ 17813 w 3497284"/>
              <a:gd name="connsiteY22" fmla="*/ 1591294 h 2648198"/>
              <a:gd name="connsiteX23" fmla="*/ 53439 w 3497284"/>
              <a:gd name="connsiteY23" fmla="*/ 1704110 h 2648198"/>
              <a:gd name="connsiteX24" fmla="*/ 83128 w 3497284"/>
              <a:gd name="connsiteY24" fmla="*/ 1763486 h 2648198"/>
              <a:gd name="connsiteX25" fmla="*/ 118754 w 3497284"/>
              <a:gd name="connsiteY25" fmla="*/ 1834738 h 2648198"/>
              <a:gd name="connsiteX26" fmla="*/ 154380 w 3497284"/>
              <a:gd name="connsiteY26" fmla="*/ 1888177 h 2648198"/>
              <a:gd name="connsiteX27" fmla="*/ 195943 w 3497284"/>
              <a:gd name="connsiteY27" fmla="*/ 1935678 h 2648198"/>
              <a:gd name="connsiteX28" fmla="*/ 249382 w 3497284"/>
              <a:gd name="connsiteY28" fmla="*/ 1983180 h 2648198"/>
              <a:gd name="connsiteX29" fmla="*/ 314697 w 3497284"/>
              <a:gd name="connsiteY29" fmla="*/ 2048494 h 2648198"/>
              <a:gd name="connsiteX30" fmla="*/ 374073 w 3497284"/>
              <a:gd name="connsiteY30" fmla="*/ 2113808 h 2648198"/>
              <a:gd name="connsiteX31" fmla="*/ 427512 w 3497284"/>
              <a:gd name="connsiteY31" fmla="*/ 2161310 h 2648198"/>
              <a:gd name="connsiteX32" fmla="*/ 492826 w 3497284"/>
              <a:gd name="connsiteY32" fmla="*/ 2220686 h 2648198"/>
              <a:gd name="connsiteX33" fmla="*/ 570016 w 3497284"/>
              <a:gd name="connsiteY33" fmla="*/ 2268187 h 2648198"/>
              <a:gd name="connsiteX34" fmla="*/ 665019 w 3497284"/>
              <a:gd name="connsiteY34" fmla="*/ 2333502 h 2648198"/>
              <a:gd name="connsiteX35" fmla="*/ 777834 w 3497284"/>
              <a:gd name="connsiteY35" fmla="*/ 2410691 h 2648198"/>
              <a:gd name="connsiteX36" fmla="*/ 878774 w 3497284"/>
              <a:gd name="connsiteY36" fmla="*/ 2476006 h 2648198"/>
              <a:gd name="connsiteX37" fmla="*/ 985652 w 3497284"/>
              <a:gd name="connsiteY37" fmla="*/ 2523507 h 2648198"/>
              <a:gd name="connsiteX38" fmla="*/ 1104406 w 3497284"/>
              <a:gd name="connsiteY38" fmla="*/ 2571008 h 2648198"/>
              <a:gd name="connsiteX39" fmla="*/ 1217221 w 3497284"/>
              <a:gd name="connsiteY39" fmla="*/ 2600697 h 2648198"/>
              <a:gd name="connsiteX40" fmla="*/ 1347850 w 3497284"/>
              <a:gd name="connsiteY40" fmla="*/ 2606634 h 2648198"/>
              <a:gd name="connsiteX41" fmla="*/ 1472541 w 3497284"/>
              <a:gd name="connsiteY41" fmla="*/ 2618510 h 2648198"/>
              <a:gd name="connsiteX42" fmla="*/ 1597232 w 3497284"/>
              <a:gd name="connsiteY42" fmla="*/ 2624447 h 2648198"/>
              <a:gd name="connsiteX43" fmla="*/ 1733798 w 3497284"/>
              <a:gd name="connsiteY43" fmla="*/ 2642260 h 2648198"/>
              <a:gd name="connsiteX44" fmla="*/ 1840676 w 3497284"/>
              <a:gd name="connsiteY44" fmla="*/ 2648198 h 2648198"/>
              <a:gd name="connsiteX45" fmla="*/ 1953491 w 3497284"/>
              <a:gd name="connsiteY45" fmla="*/ 2648198 h 2648198"/>
              <a:gd name="connsiteX46" fmla="*/ 2078182 w 3497284"/>
              <a:gd name="connsiteY46" fmla="*/ 2630385 h 2648198"/>
              <a:gd name="connsiteX47" fmla="*/ 2202873 w 3497284"/>
              <a:gd name="connsiteY47" fmla="*/ 2600697 h 2648198"/>
              <a:gd name="connsiteX48" fmla="*/ 2321626 w 3497284"/>
              <a:gd name="connsiteY48" fmla="*/ 2571008 h 2648198"/>
              <a:gd name="connsiteX49" fmla="*/ 2446317 w 3497284"/>
              <a:gd name="connsiteY49" fmla="*/ 2541320 h 2648198"/>
              <a:gd name="connsiteX50" fmla="*/ 2588821 w 3497284"/>
              <a:gd name="connsiteY50" fmla="*/ 2499756 h 2648198"/>
              <a:gd name="connsiteX51" fmla="*/ 2707574 w 3497284"/>
              <a:gd name="connsiteY51" fmla="*/ 2446317 h 2648198"/>
              <a:gd name="connsiteX52" fmla="*/ 2832265 w 3497284"/>
              <a:gd name="connsiteY52" fmla="*/ 2375065 h 2648198"/>
              <a:gd name="connsiteX53" fmla="*/ 2897580 w 3497284"/>
              <a:gd name="connsiteY53" fmla="*/ 2309751 h 2648198"/>
              <a:gd name="connsiteX54" fmla="*/ 2998520 w 3497284"/>
              <a:gd name="connsiteY54" fmla="*/ 2232562 h 2648198"/>
              <a:gd name="connsiteX55" fmla="*/ 3129148 w 3497284"/>
              <a:gd name="connsiteY55" fmla="*/ 2113808 h 2648198"/>
              <a:gd name="connsiteX56" fmla="*/ 3224151 w 3497284"/>
              <a:gd name="connsiteY56" fmla="*/ 2012868 h 2648198"/>
              <a:gd name="connsiteX57" fmla="*/ 3325091 w 3497284"/>
              <a:gd name="connsiteY57" fmla="*/ 1900052 h 2648198"/>
              <a:gd name="connsiteX58" fmla="*/ 3390406 w 3497284"/>
              <a:gd name="connsiteY58" fmla="*/ 1816925 h 2648198"/>
              <a:gd name="connsiteX59" fmla="*/ 3437907 w 3497284"/>
              <a:gd name="connsiteY59" fmla="*/ 1745673 h 2648198"/>
              <a:gd name="connsiteX60" fmla="*/ 3461658 w 3497284"/>
              <a:gd name="connsiteY60" fmla="*/ 1644733 h 2648198"/>
              <a:gd name="connsiteX61" fmla="*/ 3485408 w 3497284"/>
              <a:gd name="connsiteY61" fmla="*/ 1508167 h 2648198"/>
              <a:gd name="connsiteX62" fmla="*/ 3497284 w 3497284"/>
              <a:gd name="connsiteY62" fmla="*/ 1353787 h 2648198"/>
              <a:gd name="connsiteX63" fmla="*/ 3497284 w 3497284"/>
              <a:gd name="connsiteY63" fmla="*/ 1205346 h 2648198"/>
              <a:gd name="connsiteX64" fmla="*/ 3497284 w 3497284"/>
              <a:gd name="connsiteY64" fmla="*/ 1110343 h 2648198"/>
              <a:gd name="connsiteX65" fmla="*/ 3473533 w 3497284"/>
              <a:gd name="connsiteY65" fmla="*/ 1021278 h 2648198"/>
              <a:gd name="connsiteX66" fmla="*/ 3420094 w 3497284"/>
              <a:gd name="connsiteY66" fmla="*/ 902525 h 2648198"/>
              <a:gd name="connsiteX67" fmla="*/ 3354780 w 3497284"/>
              <a:gd name="connsiteY67" fmla="*/ 777834 h 2648198"/>
              <a:gd name="connsiteX68" fmla="*/ 3277590 w 3497284"/>
              <a:gd name="connsiteY68" fmla="*/ 682832 h 2648198"/>
              <a:gd name="connsiteX69" fmla="*/ 3158837 w 3497284"/>
              <a:gd name="connsiteY69" fmla="*/ 564078 h 2648198"/>
              <a:gd name="connsiteX70" fmla="*/ 3034146 w 3497284"/>
              <a:gd name="connsiteY70" fmla="*/ 451263 h 2648198"/>
              <a:gd name="connsiteX71" fmla="*/ 2909455 w 3497284"/>
              <a:gd name="connsiteY71" fmla="*/ 362198 h 2648198"/>
              <a:gd name="connsiteX72" fmla="*/ 2766951 w 3497284"/>
              <a:gd name="connsiteY72" fmla="*/ 273133 h 2648198"/>
              <a:gd name="connsiteX73" fmla="*/ 2624447 w 3497284"/>
              <a:gd name="connsiteY73" fmla="*/ 190006 h 2648198"/>
              <a:gd name="connsiteX74" fmla="*/ 2511632 w 3497284"/>
              <a:gd name="connsiteY74" fmla="*/ 124691 h 2648198"/>
              <a:gd name="connsiteX75" fmla="*/ 2339439 w 3497284"/>
              <a:gd name="connsiteY75" fmla="*/ 65315 h 2648198"/>
              <a:gd name="connsiteX76" fmla="*/ 2167247 w 3497284"/>
              <a:gd name="connsiteY76" fmla="*/ 29689 h 2648198"/>
              <a:gd name="connsiteX77" fmla="*/ 2018806 w 3497284"/>
              <a:gd name="connsiteY77" fmla="*/ 11876 h 2648198"/>
              <a:gd name="connsiteX78" fmla="*/ 1858489 w 3497284"/>
              <a:gd name="connsiteY78" fmla="*/ 11876 h 2648198"/>
              <a:gd name="connsiteX79" fmla="*/ 1745673 w 3497284"/>
              <a:gd name="connsiteY79" fmla="*/ 11876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97284" h="2648198">
                <a:moveTo>
                  <a:pt x="1745673" y="11876"/>
                </a:moveTo>
                <a:lnTo>
                  <a:pt x="1555668" y="0"/>
                </a:lnTo>
                <a:lnTo>
                  <a:pt x="1347850" y="17813"/>
                </a:lnTo>
                <a:lnTo>
                  <a:pt x="1235034" y="41564"/>
                </a:lnTo>
                <a:lnTo>
                  <a:pt x="1110343" y="89065"/>
                </a:lnTo>
                <a:lnTo>
                  <a:pt x="950026" y="154380"/>
                </a:lnTo>
                <a:lnTo>
                  <a:pt x="795647" y="237507"/>
                </a:lnTo>
                <a:lnTo>
                  <a:pt x="688769" y="302821"/>
                </a:lnTo>
                <a:lnTo>
                  <a:pt x="575954" y="380011"/>
                </a:lnTo>
                <a:lnTo>
                  <a:pt x="480951" y="439387"/>
                </a:lnTo>
                <a:lnTo>
                  <a:pt x="350322" y="516577"/>
                </a:lnTo>
                <a:lnTo>
                  <a:pt x="267195" y="575954"/>
                </a:lnTo>
                <a:lnTo>
                  <a:pt x="207819" y="647206"/>
                </a:lnTo>
                <a:lnTo>
                  <a:pt x="148442" y="754084"/>
                </a:lnTo>
                <a:lnTo>
                  <a:pt x="106878" y="843149"/>
                </a:lnTo>
                <a:lnTo>
                  <a:pt x="71252" y="938151"/>
                </a:lnTo>
                <a:lnTo>
                  <a:pt x="41564" y="1056904"/>
                </a:lnTo>
                <a:lnTo>
                  <a:pt x="35626" y="1140032"/>
                </a:lnTo>
                <a:lnTo>
                  <a:pt x="17813" y="1223159"/>
                </a:lnTo>
                <a:lnTo>
                  <a:pt x="5938" y="1312224"/>
                </a:lnTo>
                <a:lnTo>
                  <a:pt x="5938" y="1401289"/>
                </a:lnTo>
                <a:lnTo>
                  <a:pt x="0" y="1472541"/>
                </a:lnTo>
                <a:lnTo>
                  <a:pt x="17813" y="1591294"/>
                </a:lnTo>
                <a:lnTo>
                  <a:pt x="53439" y="1704110"/>
                </a:lnTo>
                <a:lnTo>
                  <a:pt x="83128" y="1763486"/>
                </a:lnTo>
                <a:lnTo>
                  <a:pt x="118754" y="1834738"/>
                </a:lnTo>
                <a:lnTo>
                  <a:pt x="154380" y="1888177"/>
                </a:lnTo>
                <a:lnTo>
                  <a:pt x="195943" y="1935678"/>
                </a:lnTo>
                <a:lnTo>
                  <a:pt x="249382" y="1983180"/>
                </a:lnTo>
                <a:lnTo>
                  <a:pt x="314697" y="2048494"/>
                </a:lnTo>
                <a:lnTo>
                  <a:pt x="374073" y="2113808"/>
                </a:lnTo>
                <a:lnTo>
                  <a:pt x="427512" y="2161310"/>
                </a:lnTo>
                <a:lnTo>
                  <a:pt x="492826" y="2220686"/>
                </a:lnTo>
                <a:lnTo>
                  <a:pt x="570016" y="2268187"/>
                </a:lnTo>
                <a:lnTo>
                  <a:pt x="665019" y="2333502"/>
                </a:lnTo>
                <a:lnTo>
                  <a:pt x="777834" y="2410691"/>
                </a:lnTo>
                <a:lnTo>
                  <a:pt x="878774" y="2476006"/>
                </a:lnTo>
                <a:lnTo>
                  <a:pt x="985652" y="2523507"/>
                </a:lnTo>
                <a:lnTo>
                  <a:pt x="1104406" y="2571008"/>
                </a:lnTo>
                <a:lnTo>
                  <a:pt x="1217221" y="2600697"/>
                </a:lnTo>
                <a:lnTo>
                  <a:pt x="1347850" y="2606634"/>
                </a:lnTo>
                <a:lnTo>
                  <a:pt x="1472541" y="2618510"/>
                </a:lnTo>
                <a:lnTo>
                  <a:pt x="1597232" y="2624447"/>
                </a:lnTo>
                <a:lnTo>
                  <a:pt x="1733798" y="2642260"/>
                </a:lnTo>
                <a:lnTo>
                  <a:pt x="1840676" y="2648198"/>
                </a:lnTo>
                <a:lnTo>
                  <a:pt x="1953491" y="2648198"/>
                </a:lnTo>
                <a:lnTo>
                  <a:pt x="2078182" y="2630385"/>
                </a:lnTo>
                <a:lnTo>
                  <a:pt x="2202873" y="2600697"/>
                </a:lnTo>
                <a:lnTo>
                  <a:pt x="2321626" y="2571008"/>
                </a:lnTo>
                <a:lnTo>
                  <a:pt x="2446317" y="2541320"/>
                </a:lnTo>
                <a:lnTo>
                  <a:pt x="2588821" y="2499756"/>
                </a:lnTo>
                <a:lnTo>
                  <a:pt x="2707574" y="2446317"/>
                </a:lnTo>
                <a:lnTo>
                  <a:pt x="2832265" y="2375065"/>
                </a:lnTo>
                <a:lnTo>
                  <a:pt x="2897580" y="2309751"/>
                </a:lnTo>
                <a:lnTo>
                  <a:pt x="2998520" y="2232562"/>
                </a:lnTo>
                <a:lnTo>
                  <a:pt x="3129148" y="2113808"/>
                </a:lnTo>
                <a:lnTo>
                  <a:pt x="3224151" y="2012868"/>
                </a:lnTo>
                <a:lnTo>
                  <a:pt x="3325091" y="1900052"/>
                </a:lnTo>
                <a:lnTo>
                  <a:pt x="3390406" y="1816925"/>
                </a:lnTo>
                <a:lnTo>
                  <a:pt x="3437907" y="1745673"/>
                </a:lnTo>
                <a:lnTo>
                  <a:pt x="3461658" y="1644733"/>
                </a:lnTo>
                <a:lnTo>
                  <a:pt x="3485408" y="1508167"/>
                </a:lnTo>
                <a:lnTo>
                  <a:pt x="3497284" y="1353787"/>
                </a:lnTo>
                <a:lnTo>
                  <a:pt x="3497284" y="1205346"/>
                </a:lnTo>
                <a:lnTo>
                  <a:pt x="3497284" y="1110343"/>
                </a:lnTo>
                <a:lnTo>
                  <a:pt x="3473533" y="1021278"/>
                </a:lnTo>
                <a:lnTo>
                  <a:pt x="3420094" y="902525"/>
                </a:lnTo>
                <a:lnTo>
                  <a:pt x="3354780" y="777834"/>
                </a:lnTo>
                <a:lnTo>
                  <a:pt x="3277590" y="682832"/>
                </a:lnTo>
                <a:lnTo>
                  <a:pt x="3158837" y="564078"/>
                </a:lnTo>
                <a:lnTo>
                  <a:pt x="3034146" y="451263"/>
                </a:lnTo>
                <a:lnTo>
                  <a:pt x="2909455" y="362198"/>
                </a:lnTo>
                <a:lnTo>
                  <a:pt x="2766951" y="273133"/>
                </a:lnTo>
                <a:lnTo>
                  <a:pt x="2624447" y="190006"/>
                </a:lnTo>
                <a:lnTo>
                  <a:pt x="2511632" y="124691"/>
                </a:lnTo>
                <a:lnTo>
                  <a:pt x="2339439" y="65315"/>
                </a:lnTo>
                <a:lnTo>
                  <a:pt x="2167247" y="29689"/>
                </a:lnTo>
                <a:lnTo>
                  <a:pt x="2018806" y="11876"/>
                </a:lnTo>
                <a:lnTo>
                  <a:pt x="1858489" y="11876"/>
                </a:lnTo>
                <a:lnTo>
                  <a:pt x="1745673" y="1187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6E3A86B-2D98-4B63-915A-F4B6DB9CBF82}"/>
              </a:ext>
            </a:extLst>
          </p:cNvPr>
          <p:cNvSpPr txBox="1">
            <a:spLocks/>
          </p:cNvSpPr>
          <p:nvPr/>
        </p:nvSpPr>
        <p:spPr>
          <a:xfrm>
            <a:off x="63566" y="231658"/>
            <a:ext cx="3501571" cy="11894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Existem superfícies pelas quais o potencial é constante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/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F8397B2A-5CE8-4972-A244-EE4FBE024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2721114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389490E3-8A73-4DC0-B635-11D7AF82650F}"/>
              </a:ext>
            </a:extLst>
          </p:cNvPr>
          <p:cNvSpPr txBox="1">
            <a:spLocks/>
          </p:cNvSpPr>
          <p:nvPr/>
        </p:nvSpPr>
        <p:spPr>
          <a:xfrm>
            <a:off x="7158282" y="3779420"/>
            <a:ext cx="3736174" cy="4838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vetor gravidade</a:t>
            </a:r>
            <a:endParaRPr lang="pt-BR" sz="4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94722B0-62E8-4501-B874-C0933790205C}"/>
                  </a:ext>
                </a:extLst>
              </p:cNvPr>
              <p:cNvSpPr txBox="1"/>
              <p:nvPr/>
            </p:nvSpPr>
            <p:spPr>
              <a:xfrm>
                <a:off x="7005882" y="4230917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394722B0-62E8-4501-B874-C0933790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882" y="4230917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ítulo 1">
            <a:extLst>
              <a:ext uri="{FF2B5EF4-FFF2-40B4-BE49-F238E27FC236}">
                <a16:creationId xmlns:a16="http://schemas.microsoft.com/office/drawing/2014/main" id="{0C0A1725-FD2D-43EF-B19D-C7C588A8C436}"/>
              </a:ext>
            </a:extLst>
          </p:cNvPr>
          <p:cNvSpPr txBox="1">
            <a:spLocks/>
          </p:cNvSpPr>
          <p:nvPr/>
        </p:nvSpPr>
        <p:spPr>
          <a:xfrm>
            <a:off x="7221206" y="5687192"/>
            <a:ext cx="4084910" cy="7767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módulo deste vetor é o que chamamos de gravidade!</a:t>
            </a:r>
            <a:endParaRPr lang="pt-BR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498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52D4F00D-CE25-4A11-B69E-B548D217A526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2D04FAB-742F-40D1-B0F4-DEA483214904}"/>
              </a:ext>
            </a:extLst>
          </p:cNvPr>
          <p:cNvSpPr txBox="1">
            <a:spLocks/>
          </p:cNvSpPr>
          <p:nvPr/>
        </p:nvSpPr>
        <p:spPr>
          <a:xfrm>
            <a:off x="0" y="1607144"/>
            <a:ext cx="6086532" cy="1821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</p:spTree>
    <p:extLst>
      <p:ext uri="{BB962C8B-B14F-4D97-AF65-F5344CB8AC3E}">
        <p14:creationId xmlns:p14="http://schemas.microsoft.com/office/powerpoint/2010/main" val="22485088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/>
              <p:nvPr/>
            </p:nvSpPr>
            <p:spPr>
              <a:xfrm>
                <a:off x="305703" y="3578042"/>
                <a:ext cx="4183424" cy="72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sz="4000" i="0">
                                  <a:latin typeface="Cambria Math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3" y="3578042"/>
                <a:ext cx="4183424" cy="723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ítulo 1">
            <a:extLst>
              <a:ext uri="{FF2B5EF4-FFF2-40B4-BE49-F238E27FC236}">
                <a16:creationId xmlns:a16="http://schemas.microsoft.com/office/drawing/2014/main" id="{8E757FB5-1D1E-4981-A000-82831AE24989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1853189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/>
              <p:nvPr/>
            </p:nvSpPr>
            <p:spPr>
              <a:xfrm>
                <a:off x="305703" y="3578042"/>
                <a:ext cx="4183424" cy="723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sz="4000" i="0">
                                  <a:latin typeface="Cambria Math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3" y="3578042"/>
                <a:ext cx="4183424" cy="7232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AD4110FA-7FD3-4444-8828-D47BAE8C74D1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736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AD4110FA-7FD3-4444-8828-D47BAE8C74D1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E540DD0-AB04-439B-AF39-B3F127788BA7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pt-BR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m:rPr>
                                  <m:sty m:val="p"/>
                                </m:rPr>
                                <a:rPr lang="pt-BR" sz="4000" i="0">
                                  <a:latin typeface="Cambria Math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E540DD0-AB04-439B-AF39-B3F127788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5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07A75414-0823-4B9F-A585-C8CDBF6F9B31}"/>
              </a:ext>
            </a:extLst>
          </p:cNvPr>
          <p:cNvSpPr/>
          <p:nvPr/>
        </p:nvSpPr>
        <p:spPr>
          <a:xfrm>
            <a:off x="569843" y="1585632"/>
            <a:ext cx="9766852" cy="295523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766852"/>
                      <a:gd name="connsiteY0" fmla="*/ 1477618 h 2955235"/>
                      <a:gd name="connsiteX1" fmla="*/ 4883426 w 9766852"/>
                      <a:gd name="connsiteY1" fmla="*/ 0 h 2955235"/>
                      <a:gd name="connsiteX2" fmla="*/ 9766852 w 9766852"/>
                      <a:gd name="connsiteY2" fmla="*/ 1477618 h 2955235"/>
                      <a:gd name="connsiteX3" fmla="*/ 4883426 w 9766852"/>
                      <a:gd name="connsiteY3" fmla="*/ 2955236 h 2955235"/>
                      <a:gd name="connsiteX4" fmla="*/ 0 w 9766852"/>
                      <a:gd name="connsiteY4" fmla="*/ 1477618 h 2955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66852" h="2955235" extrusionOk="0">
                        <a:moveTo>
                          <a:pt x="0" y="1477618"/>
                        </a:moveTo>
                        <a:cubicBezTo>
                          <a:pt x="-304552" y="473698"/>
                          <a:pt x="1861019" y="122115"/>
                          <a:pt x="4883426" y="0"/>
                        </a:cubicBezTo>
                        <a:cubicBezTo>
                          <a:pt x="7615340" y="7341"/>
                          <a:pt x="9658676" y="664992"/>
                          <a:pt x="9766852" y="1477618"/>
                        </a:cubicBezTo>
                        <a:cubicBezTo>
                          <a:pt x="9652897" y="2404967"/>
                          <a:pt x="7460941" y="3615897"/>
                          <a:pt x="4883426" y="2955236"/>
                        </a:cubicBezTo>
                        <a:cubicBezTo>
                          <a:pt x="2048954" y="2880045"/>
                          <a:pt x="108166" y="2345366"/>
                          <a:pt x="0" y="147761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6BD86B6-E456-40B0-8EE7-2D1D02011551}"/>
              </a:ext>
            </a:extLst>
          </p:cNvPr>
          <p:cNvSpPr/>
          <p:nvPr/>
        </p:nvSpPr>
        <p:spPr>
          <a:xfrm>
            <a:off x="1510950" y="2239617"/>
            <a:ext cx="1802093" cy="17184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29EF195-0253-40E9-AD54-629276EC87AE}"/>
              </a:ext>
            </a:extLst>
          </p:cNvPr>
          <p:cNvSpPr txBox="1">
            <a:spLocks/>
          </p:cNvSpPr>
          <p:nvPr/>
        </p:nvSpPr>
        <p:spPr>
          <a:xfrm>
            <a:off x="-85784" y="130772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4BBA4C9-54C3-4BBB-94BB-902FACB1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091" y="2468622"/>
            <a:ext cx="891207" cy="126048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2D0FE439-A2F2-4E89-B487-61A0636C6644}"/>
              </a:ext>
            </a:extLst>
          </p:cNvPr>
          <p:cNvSpPr txBox="1">
            <a:spLocks/>
          </p:cNvSpPr>
          <p:nvPr/>
        </p:nvSpPr>
        <p:spPr>
          <a:xfrm>
            <a:off x="3628034" y="2239617"/>
            <a:ext cx="4919617" cy="1304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essa teoria pela qual explica as órbitas dos planetas em torno do sol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6A652E03-5F8B-4C8C-96F2-7CC6392E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4115" y="3592001"/>
            <a:ext cx="2965157" cy="419379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B9DCC293-1969-4E15-96EB-D094F7633296}"/>
              </a:ext>
            </a:extLst>
          </p:cNvPr>
          <p:cNvSpPr txBox="1">
            <a:spLocks/>
          </p:cNvSpPr>
          <p:nvPr/>
        </p:nvSpPr>
        <p:spPr>
          <a:xfrm>
            <a:off x="4472690" y="5151055"/>
            <a:ext cx="4614819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....e governa toda a mecânica sobre a superfície terrestre e em regiões próximas a ela.</a:t>
            </a:r>
          </a:p>
        </p:txBody>
      </p:sp>
      <p:pic>
        <p:nvPicPr>
          <p:cNvPr id="4" name="Gráfico 3" descr="Ciclismo com preenchimento sólido">
            <a:extLst>
              <a:ext uri="{FF2B5EF4-FFF2-40B4-BE49-F238E27FC236}">
                <a16:creationId xmlns:a16="http://schemas.microsoft.com/office/drawing/2014/main" id="{7D271F92-AFB2-4845-84EF-799AFB39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550">
            <a:off x="10640917" y="3677788"/>
            <a:ext cx="914400" cy="9144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A6EADA4-615D-42FB-8ACB-EE19549C93F1}"/>
              </a:ext>
            </a:extLst>
          </p:cNvPr>
          <p:cNvSpPr txBox="1">
            <a:spLocks/>
          </p:cNvSpPr>
          <p:nvPr/>
        </p:nvSpPr>
        <p:spPr>
          <a:xfrm>
            <a:off x="692371" y="2812449"/>
            <a:ext cx="1007175" cy="48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Sol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7FBB72-1299-4E4C-869E-2E2CB499D6B8}"/>
              </a:ext>
            </a:extLst>
          </p:cNvPr>
          <p:cNvSpPr txBox="1">
            <a:spLocks/>
          </p:cNvSpPr>
          <p:nvPr/>
        </p:nvSpPr>
        <p:spPr>
          <a:xfrm>
            <a:off x="10614982" y="2773313"/>
            <a:ext cx="1007175" cy="48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Terra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7B87F1E-BF63-483D-81A6-4F5951B29177}"/>
              </a:ext>
            </a:extLst>
          </p:cNvPr>
          <p:cNvSpPr txBox="1">
            <a:spLocks/>
          </p:cNvSpPr>
          <p:nvPr/>
        </p:nvSpPr>
        <p:spPr>
          <a:xfrm>
            <a:off x="7577181" y="404061"/>
            <a:ext cx="4242091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Uma das quatro interações fundamentais!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242112A-EC13-48F7-AFEC-864E3A8413C0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</p:spTree>
    <p:extLst>
      <p:ext uri="{BB962C8B-B14F-4D97-AF65-F5344CB8AC3E}">
        <p14:creationId xmlns:p14="http://schemas.microsoft.com/office/powerpoint/2010/main" val="2224937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AD4110FA-7FD3-4444-8828-D47BAE8C74D1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61343409-49E0-460F-955E-3C35233ADE99}"/>
              </a:ext>
            </a:extLst>
          </p:cNvPr>
          <p:cNvSpPr txBox="1">
            <a:spLocks/>
          </p:cNvSpPr>
          <p:nvPr/>
        </p:nvSpPr>
        <p:spPr>
          <a:xfrm>
            <a:off x="4444021" y="3714233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</p:spTree>
    <p:extLst>
      <p:ext uri="{BB962C8B-B14F-4D97-AF65-F5344CB8AC3E}">
        <p14:creationId xmlns:p14="http://schemas.microsoft.com/office/powerpoint/2010/main" val="1252061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AD4110FA-7FD3-4444-8828-D47BAE8C74D1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61343409-49E0-460F-955E-3C35233ADE99}"/>
              </a:ext>
            </a:extLst>
          </p:cNvPr>
          <p:cNvSpPr txBox="1">
            <a:spLocks/>
          </p:cNvSpPr>
          <p:nvPr/>
        </p:nvSpPr>
        <p:spPr>
          <a:xfrm>
            <a:off x="4444021" y="3714233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162A2ACD-7F15-47B7-8FFC-A12890205C08}"/>
              </a:ext>
            </a:extLst>
          </p:cNvPr>
          <p:cNvSpPr txBox="1">
            <a:spLocks/>
          </p:cNvSpPr>
          <p:nvPr/>
        </p:nvSpPr>
        <p:spPr>
          <a:xfrm>
            <a:off x="5625205" y="231657"/>
            <a:ext cx="3083366" cy="18041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gravidade normal, que é o módulo do vetor gravidade normal, pode ser calculado pela fórmula </a:t>
            </a:r>
            <a:r>
              <a:rPr lang="pt-BR" sz="4400" dirty="0" err="1"/>
              <a:t>Somigliana</a:t>
            </a:r>
            <a:r>
              <a:rPr lang="pt-BR" sz="4400" dirty="0"/>
              <a:t> de1929 (calculado sobre a superfície do elipsoide)</a:t>
            </a:r>
          </a:p>
        </p:txBody>
      </p:sp>
    </p:spTree>
    <p:extLst>
      <p:ext uri="{BB962C8B-B14F-4D97-AF65-F5344CB8AC3E}">
        <p14:creationId xmlns:p14="http://schemas.microsoft.com/office/powerpoint/2010/main" val="2510991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AD4110FA-7FD3-4444-8828-D47BAE8C74D1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61343409-49E0-460F-955E-3C35233ADE99}"/>
              </a:ext>
            </a:extLst>
          </p:cNvPr>
          <p:cNvSpPr txBox="1">
            <a:spLocks/>
          </p:cNvSpPr>
          <p:nvPr/>
        </p:nvSpPr>
        <p:spPr>
          <a:xfrm>
            <a:off x="4444021" y="3714233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162A2ACD-7F15-47B7-8FFC-A12890205C08}"/>
              </a:ext>
            </a:extLst>
          </p:cNvPr>
          <p:cNvSpPr txBox="1">
            <a:spLocks/>
          </p:cNvSpPr>
          <p:nvPr/>
        </p:nvSpPr>
        <p:spPr>
          <a:xfrm>
            <a:off x="5625205" y="231657"/>
            <a:ext cx="3083366" cy="18041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gravidade normal, que é o módulo do vetor gravidade normal, pode ser calculado pela fórmula </a:t>
            </a:r>
            <a:r>
              <a:rPr lang="pt-BR" sz="4400" dirty="0" err="1"/>
              <a:t>Somigliana</a:t>
            </a:r>
            <a:r>
              <a:rPr lang="pt-BR" sz="4400" dirty="0"/>
              <a:t> de1929 (calculado sobre a superfície do elipsoide)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041C165-58E6-4CED-B01B-2F613AFB0E10}"/>
                  </a:ext>
                </a:extLst>
              </p:cNvPr>
              <p:cNvSpPr txBox="1"/>
              <p:nvPr/>
            </p:nvSpPr>
            <p:spPr>
              <a:xfrm>
                <a:off x="6891569" y="5446459"/>
                <a:ext cx="4454250" cy="746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𝑠𝑒𝑛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041C165-58E6-4CED-B01B-2F613AFB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569" y="5446459"/>
                <a:ext cx="4454250" cy="7467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ítulo 1">
            <a:extLst>
              <a:ext uri="{FF2B5EF4-FFF2-40B4-BE49-F238E27FC236}">
                <a16:creationId xmlns:a16="http://schemas.microsoft.com/office/drawing/2014/main" id="{440140B8-6971-4B46-BF68-3B085F6664AF}"/>
              </a:ext>
            </a:extLst>
          </p:cNvPr>
          <p:cNvSpPr txBox="1">
            <a:spLocks/>
          </p:cNvSpPr>
          <p:nvPr/>
        </p:nvSpPr>
        <p:spPr>
          <a:xfrm>
            <a:off x="7825014" y="6240294"/>
            <a:ext cx="2774277" cy="4217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 err="1"/>
              <a:t>Somigliana</a:t>
            </a:r>
            <a:r>
              <a:rPr lang="pt-BR" sz="4400" b="1" dirty="0"/>
              <a:t> de 1929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5B3B119-19ED-4FBA-87AF-114C18ED0DBB}"/>
              </a:ext>
            </a:extLst>
          </p:cNvPr>
          <p:cNvSpPr/>
          <p:nvPr/>
        </p:nvSpPr>
        <p:spPr>
          <a:xfrm>
            <a:off x="7049145" y="5257088"/>
            <a:ext cx="4183307" cy="15392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05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p:sp>
        <p:nvSpPr>
          <p:cNvPr id="86" name="Título 1">
            <a:extLst>
              <a:ext uri="{FF2B5EF4-FFF2-40B4-BE49-F238E27FC236}">
                <a16:creationId xmlns:a16="http://schemas.microsoft.com/office/drawing/2014/main" id="{E05A0C57-2D6A-4C47-ABA8-2C3E6E9DB4E0}"/>
              </a:ext>
            </a:extLst>
          </p:cNvPr>
          <p:cNvSpPr txBox="1">
            <a:spLocks/>
          </p:cNvSpPr>
          <p:nvPr/>
        </p:nvSpPr>
        <p:spPr>
          <a:xfrm>
            <a:off x="8529270" y="1016854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ítulo 1">
            <a:extLst>
              <a:ext uri="{FF2B5EF4-FFF2-40B4-BE49-F238E27FC236}">
                <a16:creationId xmlns:a16="http://schemas.microsoft.com/office/drawing/2014/main" id="{AD4110FA-7FD3-4444-8828-D47BAE8C74D1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65249A85-BC3C-45E3-BEE2-7BD125BA1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29285B84-4CCC-4056-A8D2-2C42A707E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61343409-49E0-460F-955E-3C35233ADE99}"/>
              </a:ext>
            </a:extLst>
          </p:cNvPr>
          <p:cNvSpPr txBox="1">
            <a:spLocks/>
          </p:cNvSpPr>
          <p:nvPr/>
        </p:nvSpPr>
        <p:spPr>
          <a:xfrm>
            <a:off x="4444021" y="3714233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162A2ACD-7F15-47B7-8FFC-A12890205C08}"/>
              </a:ext>
            </a:extLst>
          </p:cNvPr>
          <p:cNvSpPr txBox="1">
            <a:spLocks/>
          </p:cNvSpPr>
          <p:nvPr/>
        </p:nvSpPr>
        <p:spPr>
          <a:xfrm>
            <a:off x="5625205" y="231657"/>
            <a:ext cx="3083366" cy="18041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gravidade normal, que é o módulo do vetor gravidade normal, pode ser calculado pela fórmula </a:t>
            </a:r>
            <a:r>
              <a:rPr lang="pt-BR" sz="4400" dirty="0" err="1"/>
              <a:t>Somigliana</a:t>
            </a:r>
            <a:r>
              <a:rPr lang="pt-BR" sz="4400" dirty="0"/>
              <a:t> de1929 (calculado sobre a superfície do elipsoide)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ECD30B1E-979E-49D3-99F9-E7B69AA8C574}"/>
              </a:ext>
            </a:extLst>
          </p:cNvPr>
          <p:cNvSpPr txBox="1">
            <a:spLocks/>
          </p:cNvSpPr>
          <p:nvPr/>
        </p:nvSpPr>
        <p:spPr>
          <a:xfrm>
            <a:off x="6403086" y="5384588"/>
            <a:ext cx="3083366" cy="13754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 err="1"/>
              <a:t>Contudo,existe</a:t>
            </a:r>
            <a:r>
              <a:rPr lang="pt-BR" sz="4400" dirty="0"/>
              <a:t> uma solução analítica para o cálculo da gravidade normal acima ou abaixo da superfície do elipsoide!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FED8DCCA-3449-4005-8E80-98D5C6E0FDE6}"/>
              </a:ext>
            </a:extLst>
          </p:cNvPr>
          <p:cNvSpPr/>
          <p:nvPr/>
        </p:nvSpPr>
        <p:spPr>
          <a:xfrm>
            <a:off x="9727700" y="5977528"/>
            <a:ext cx="685849" cy="362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30050555-3997-4AD7-A97F-7572813FB087}"/>
              </a:ext>
            </a:extLst>
          </p:cNvPr>
          <p:cNvSpPr txBox="1">
            <a:spLocks/>
          </p:cNvSpPr>
          <p:nvPr/>
        </p:nvSpPr>
        <p:spPr>
          <a:xfrm>
            <a:off x="10325134" y="5924846"/>
            <a:ext cx="175288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Li </a:t>
            </a:r>
            <a:r>
              <a:rPr lang="pt-BR" sz="4400" b="1" dirty="0" err="1"/>
              <a:t>and</a:t>
            </a:r>
            <a:r>
              <a:rPr lang="pt-BR" sz="4400" b="1" dirty="0"/>
              <a:t> </a:t>
            </a:r>
            <a:r>
              <a:rPr lang="pt-BR" sz="4400" b="1" dirty="0" err="1"/>
              <a:t>Gotze</a:t>
            </a:r>
            <a:r>
              <a:rPr lang="pt-BR" sz="4400" b="1" dirty="0"/>
              <a:t> (2001)</a:t>
            </a:r>
          </a:p>
        </p:txBody>
      </p:sp>
    </p:spTree>
    <p:extLst>
      <p:ext uri="{BB962C8B-B14F-4D97-AF65-F5344CB8AC3E}">
        <p14:creationId xmlns:p14="http://schemas.microsoft.com/office/powerpoint/2010/main" val="2093599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6FCD171-FF1A-4C4D-90CC-00BD81E1B886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6FCD171-FF1A-4C4D-90CC-00BD81E1B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F2C67BAE-8B7B-4A04-8EB8-16B47B8EC24A}"/>
              </a:ext>
            </a:extLst>
          </p:cNvPr>
          <p:cNvSpPr txBox="1">
            <a:spLocks/>
          </p:cNvSpPr>
          <p:nvPr/>
        </p:nvSpPr>
        <p:spPr>
          <a:xfrm>
            <a:off x="4442732" y="3736077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AA6FD6-15C7-4C7B-A681-FCF7F73C1CF6}"/>
              </a:ext>
            </a:extLst>
          </p:cNvPr>
          <p:cNvSpPr/>
          <p:nvPr/>
        </p:nvSpPr>
        <p:spPr>
          <a:xfrm>
            <a:off x="7554795" y="2382244"/>
            <a:ext cx="3806555" cy="303158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C7871DA-A457-4FC9-B721-8FAD8A490AE2}"/>
              </a:ext>
            </a:extLst>
          </p:cNvPr>
          <p:cNvSpPr/>
          <p:nvPr/>
        </p:nvSpPr>
        <p:spPr>
          <a:xfrm>
            <a:off x="7220096" y="2061029"/>
            <a:ext cx="4427745" cy="3626872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1D64695B-BA68-47FC-884E-8E723388E7A4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9BD29073-018B-4713-ABFB-016EFD6A1497}"/>
              </a:ext>
            </a:extLst>
          </p:cNvPr>
          <p:cNvSpPr txBox="1">
            <a:spLocks/>
          </p:cNvSpPr>
          <p:nvPr/>
        </p:nvSpPr>
        <p:spPr>
          <a:xfrm>
            <a:off x="7381248" y="71877"/>
            <a:ext cx="3974070" cy="6023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World </a:t>
            </a:r>
            <a:r>
              <a:rPr lang="pt-BR" sz="4400" dirty="0" err="1"/>
              <a:t>Geodetic</a:t>
            </a:r>
            <a:r>
              <a:rPr lang="pt-BR" sz="4400" dirty="0"/>
              <a:t> System de 1984 (WGS 84)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C94751D0-F948-4C1B-930B-3C59C591F196}"/>
              </a:ext>
            </a:extLst>
          </p:cNvPr>
          <p:cNvSpPr txBox="1">
            <a:spLocks/>
          </p:cNvSpPr>
          <p:nvPr/>
        </p:nvSpPr>
        <p:spPr>
          <a:xfrm>
            <a:off x="7229641" y="809481"/>
            <a:ext cx="3974070" cy="6023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Sistema de Referência Geocêntrico das Américas (SIRGAS 2000)</a:t>
            </a:r>
          </a:p>
        </p:txBody>
      </p:sp>
    </p:spTree>
    <p:extLst>
      <p:ext uri="{BB962C8B-B14F-4D97-AF65-F5344CB8AC3E}">
        <p14:creationId xmlns:p14="http://schemas.microsoft.com/office/powerpoint/2010/main" val="1080243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6FCD171-FF1A-4C4D-90CC-00BD81E1B886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6FCD171-FF1A-4C4D-90CC-00BD81E1B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F2C67BAE-8B7B-4A04-8EB8-16B47B8EC24A}"/>
              </a:ext>
            </a:extLst>
          </p:cNvPr>
          <p:cNvSpPr txBox="1">
            <a:spLocks/>
          </p:cNvSpPr>
          <p:nvPr/>
        </p:nvSpPr>
        <p:spPr>
          <a:xfrm>
            <a:off x="4442732" y="3736077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AA6FD6-15C7-4C7B-A681-FCF7F73C1CF6}"/>
              </a:ext>
            </a:extLst>
          </p:cNvPr>
          <p:cNvSpPr/>
          <p:nvPr/>
        </p:nvSpPr>
        <p:spPr>
          <a:xfrm>
            <a:off x="7554795" y="2382244"/>
            <a:ext cx="3806555" cy="303158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C7871DA-A457-4FC9-B721-8FAD8A490AE2}"/>
              </a:ext>
            </a:extLst>
          </p:cNvPr>
          <p:cNvSpPr/>
          <p:nvPr/>
        </p:nvSpPr>
        <p:spPr>
          <a:xfrm>
            <a:off x="7220096" y="2061029"/>
            <a:ext cx="4427745" cy="3626872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6AD8F2F-45CF-4AAC-94C7-8111FD99BCD9}"/>
              </a:ext>
            </a:extLst>
          </p:cNvPr>
          <p:cNvSpPr txBox="1">
            <a:spLocks/>
          </p:cNvSpPr>
          <p:nvPr/>
        </p:nvSpPr>
        <p:spPr>
          <a:xfrm>
            <a:off x="7915640" y="271931"/>
            <a:ext cx="3084864" cy="905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Analogamente a Terra real, a terra normal possui equipotenciais</a:t>
            </a:r>
            <a:endParaRPr lang="pt-BR" sz="4400" b="1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1D64695B-BA68-47FC-884E-8E723388E7A4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4197770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/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4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6CCACE69-CBD4-4AC7-A118-AF6C44952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680" y="2674742"/>
                <a:ext cx="976869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7BB8257-96C2-46F2-A8E5-ADE0A230B2B5}"/>
              </a:ext>
            </a:extLst>
          </p:cNvPr>
          <p:cNvCxnSpPr>
            <a:cxnSpLocks/>
          </p:cNvCxnSpPr>
          <p:nvPr/>
        </p:nvCxnSpPr>
        <p:spPr>
          <a:xfrm>
            <a:off x="9494218" y="3055426"/>
            <a:ext cx="1235743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A6639481-E1CE-4F09-9DD2-94F0E143B643}"/>
              </a:ext>
            </a:extLst>
          </p:cNvPr>
          <p:cNvCxnSpPr>
            <a:cxnSpLocks/>
          </p:cNvCxnSpPr>
          <p:nvPr/>
        </p:nvCxnSpPr>
        <p:spPr>
          <a:xfrm flipV="1">
            <a:off x="8708571" y="3072203"/>
            <a:ext cx="2050588" cy="991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o 77">
            <a:extLst>
              <a:ext uri="{FF2B5EF4-FFF2-40B4-BE49-F238E27FC236}">
                <a16:creationId xmlns:a16="http://schemas.microsoft.com/office/drawing/2014/main" id="{2A2911C6-6934-467C-A146-15246FBB3846}"/>
              </a:ext>
            </a:extLst>
          </p:cNvPr>
          <p:cNvSpPr/>
          <p:nvPr/>
        </p:nvSpPr>
        <p:spPr>
          <a:xfrm>
            <a:off x="8594629" y="3939648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1B1A88E7-8698-4C7E-994E-C403F93C2A22}"/>
              </a:ext>
            </a:extLst>
          </p:cNvPr>
          <p:cNvSpPr txBox="1"/>
          <p:nvPr/>
        </p:nvSpPr>
        <p:spPr>
          <a:xfrm>
            <a:off x="8370585" y="4185869"/>
            <a:ext cx="13899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x’,y’,z</a:t>
            </a:r>
            <a:r>
              <a:rPr lang="pt-BR" sz="3600" dirty="0"/>
              <a:t>’)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/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A6DD53D-76C7-40FD-BCB3-997CFD379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585" y="3455544"/>
                <a:ext cx="6808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/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/>
                          <a:ea typeface="Cambria Math"/>
                        </a:rPr>
                        <m:t>ℓ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D9BB9C42-4F19-4486-97FC-D3698E3B1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516" y="3083756"/>
                <a:ext cx="45236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4BDA44CC-ECC8-4AAA-8957-FD3BDBA2E324}"/>
              </a:ext>
            </a:extLst>
          </p:cNvPr>
          <p:cNvSpPr txBox="1">
            <a:spLocks/>
          </p:cNvSpPr>
          <p:nvPr/>
        </p:nvSpPr>
        <p:spPr>
          <a:xfrm>
            <a:off x="0" y="548146"/>
            <a:ext cx="5657669" cy="7555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Podemos aproximar a terra por um elipsoide de revolução que possui: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85" name="Título 1">
            <a:extLst>
              <a:ext uri="{FF2B5EF4-FFF2-40B4-BE49-F238E27FC236}">
                <a16:creationId xmlns:a16="http://schemas.microsoft.com/office/drawing/2014/main" id="{A0C32EF8-B6BB-414B-AC20-923A3CF1AF82}"/>
              </a:ext>
            </a:extLst>
          </p:cNvPr>
          <p:cNvSpPr txBox="1">
            <a:spLocks/>
          </p:cNvSpPr>
          <p:nvPr/>
        </p:nvSpPr>
        <p:spPr>
          <a:xfrm>
            <a:off x="0" y="1303670"/>
            <a:ext cx="6086532" cy="2125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Origem no centro de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O semieixo menor b coincide com o eixo de rotação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A mesma massa da terra;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pt-BR" sz="2400" dirty="0"/>
              <a:t>Mesma velocidade de rotação.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/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87" name="CaixaDeTexto 86">
                <a:extLst>
                  <a:ext uri="{FF2B5EF4-FFF2-40B4-BE49-F238E27FC236}">
                    <a16:creationId xmlns:a16="http://schemas.microsoft.com/office/drawing/2014/main" id="{2E09CB54-1B9E-4533-9F8D-5A93069BA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02" y="3578042"/>
                <a:ext cx="4427745" cy="7264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6FCD171-FF1A-4C4D-90CC-00BD81E1B886}"/>
                  </a:ext>
                </a:extLst>
              </p:cNvPr>
              <p:cNvSpPr txBox="1"/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p>
                          <m:r>
                            <a:rPr lang="pt-BR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8" name="CaixaDeTexto 87">
                <a:extLst>
                  <a:ext uri="{FF2B5EF4-FFF2-40B4-BE49-F238E27FC236}">
                    <a16:creationId xmlns:a16="http://schemas.microsoft.com/office/drawing/2014/main" id="{C6FCD171-FF1A-4C4D-90CC-00BD81E1B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90" y="4548558"/>
                <a:ext cx="3806555" cy="9602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/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2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pt-BR" sz="2800" i="1">
                              <a:latin typeface="Cambria Math"/>
                            </a:rPr>
                            <m:t>𝑔</m:t>
                          </m:r>
                        </m:sub>
                      </m:sSub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latin typeface="Cambria Math"/>
                                      <a:ea typeface="Cambria Math"/>
                                    </a:rPr>
                                    <m:t>𝜌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sz="2800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den>
                          </m:f>
                          <m:r>
                            <a:rPr lang="pt-BR" sz="2800" i="1">
                              <a:latin typeface="Cambria Math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0" name="CaixaDeTexto 89">
                <a:extLst>
                  <a:ext uri="{FF2B5EF4-FFF2-40B4-BE49-F238E27FC236}">
                    <a16:creationId xmlns:a16="http://schemas.microsoft.com/office/drawing/2014/main" id="{E4BF3A77-BE5A-4E7F-9A6E-E49FC6DFD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9" y="4465387"/>
                <a:ext cx="2896049" cy="1222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/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  <a:ea typeface="Cambria Math"/>
                        </a:rPr>
                        <m:t>ℓ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1" name="CaixaDeTexto 90">
                <a:extLst>
                  <a:ext uri="{FF2B5EF4-FFF2-40B4-BE49-F238E27FC236}">
                    <a16:creationId xmlns:a16="http://schemas.microsoft.com/office/drawing/2014/main" id="{80F180B7-D25B-4A8F-8315-2E0F78AF8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7" y="5582249"/>
                <a:ext cx="5541966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F2C67BAE-8B7B-4A04-8EB8-16B47B8EC24A}"/>
              </a:ext>
            </a:extLst>
          </p:cNvPr>
          <p:cNvSpPr txBox="1">
            <a:spLocks/>
          </p:cNvSpPr>
          <p:nvPr/>
        </p:nvSpPr>
        <p:spPr>
          <a:xfrm>
            <a:off x="4442732" y="3736077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A9AA6FD6-15C7-4C7B-A681-FCF7F73C1CF6}"/>
              </a:ext>
            </a:extLst>
          </p:cNvPr>
          <p:cNvSpPr/>
          <p:nvPr/>
        </p:nvSpPr>
        <p:spPr>
          <a:xfrm>
            <a:off x="7554795" y="2382244"/>
            <a:ext cx="3806555" cy="303158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C7871DA-A457-4FC9-B721-8FAD8A490AE2}"/>
              </a:ext>
            </a:extLst>
          </p:cNvPr>
          <p:cNvSpPr/>
          <p:nvPr/>
        </p:nvSpPr>
        <p:spPr>
          <a:xfrm>
            <a:off x="7220096" y="2061029"/>
            <a:ext cx="4427745" cy="3626872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6AD8F2F-45CF-4AAC-94C7-8111FD99BCD9}"/>
              </a:ext>
            </a:extLst>
          </p:cNvPr>
          <p:cNvSpPr txBox="1">
            <a:spLocks/>
          </p:cNvSpPr>
          <p:nvPr/>
        </p:nvSpPr>
        <p:spPr>
          <a:xfrm>
            <a:off x="7915640" y="271931"/>
            <a:ext cx="3084864" cy="905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Analogamente a Terra real, a terra normal possui equipotenciais</a:t>
            </a:r>
            <a:endParaRPr lang="pt-BR" sz="4400" b="1" dirty="0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1D64695B-BA68-47FC-884E-8E723388E7A4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01ACB30A-7B4E-4C11-AA02-E29448CEAC3E}"/>
              </a:ext>
            </a:extLst>
          </p:cNvPr>
          <p:cNvSpPr txBox="1">
            <a:spLocks/>
          </p:cNvSpPr>
          <p:nvPr/>
        </p:nvSpPr>
        <p:spPr>
          <a:xfrm>
            <a:off x="7959084" y="5719185"/>
            <a:ext cx="3084864" cy="905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As equipotenciais são chamadas </a:t>
            </a:r>
            <a:r>
              <a:rPr lang="pt-BR" sz="4400" b="1" dirty="0" err="1"/>
              <a:t>esferopes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12965161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E8D0509A-6F64-4058-85F5-F52C200CD65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2128835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784CF99E-2FF1-4E71-AA45-12C1A2CF4242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4C24C97F-9B9A-418B-9E8B-B9DF272DE6AD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3130070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784CF99E-2FF1-4E71-AA45-12C1A2CF4242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DD8B987E-BFF7-49DB-AD16-D2756E0FBDDB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115340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07A75414-0823-4B9F-A585-C8CDBF6F9B31}"/>
              </a:ext>
            </a:extLst>
          </p:cNvPr>
          <p:cNvSpPr/>
          <p:nvPr/>
        </p:nvSpPr>
        <p:spPr>
          <a:xfrm>
            <a:off x="569843" y="1585632"/>
            <a:ext cx="9766852" cy="295523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766852"/>
                      <a:gd name="connsiteY0" fmla="*/ 1477618 h 2955235"/>
                      <a:gd name="connsiteX1" fmla="*/ 4883426 w 9766852"/>
                      <a:gd name="connsiteY1" fmla="*/ 0 h 2955235"/>
                      <a:gd name="connsiteX2" fmla="*/ 9766852 w 9766852"/>
                      <a:gd name="connsiteY2" fmla="*/ 1477618 h 2955235"/>
                      <a:gd name="connsiteX3" fmla="*/ 4883426 w 9766852"/>
                      <a:gd name="connsiteY3" fmla="*/ 2955236 h 2955235"/>
                      <a:gd name="connsiteX4" fmla="*/ 0 w 9766852"/>
                      <a:gd name="connsiteY4" fmla="*/ 1477618 h 29552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66852" h="2955235" extrusionOk="0">
                        <a:moveTo>
                          <a:pt x="0" y="1477618"/>
                        </a:moveTo>
                        <a:cubicBezTo>
                          <a:pt x="-304552" y="473698"/>
                          <a:pt x="1861019" y="122115"/>
                          <a:pt x="4883426" y="0"/>
                        </a:cubicBezTo>
                        <a:cubicBezTo>
                          <a:pt x="7615340" y="7341"/>
                          <a:pt x="9658676" y="664992"/>
                          <a:pt x="9766852" y="1477618"/>
                        </a:cubicBezTo>
                        <a:cubicBezTo>
                          <a:pt x="9652897" y="2404967"/>
                          <a:pt x="7460941" y="3615897"/>
                          <a:pt x="4883426" y="2955236"/>
                        </a:cubicBezTo>
                        <a:cubicBezTo>
                          <a:pt x="2048954" y="2880045"/>
                          <a:pt x="108166" y="2345366"/>
                          <a:pt x="0" y="147761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6BD86B6-E456-40B0-8EE7-2D1D02011551}"/>
              </a:ext>
            </a:extLst>
          </p:cNvPr>
          <p:cNvSpPr/>
          <p:nvPr/>
        </p:nvSpPr>
        <p:spPr>
          <a:xfrm>
            <a:off x="1510950" y="2239617"/>
            <a:ext cx="1802093" cy="17184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29EF195-0253-40E9-AD54-629276EC87AE}"/>
              </a:ext>
            </a:extLst>
          </p:cNvPr>
          <p:cNvSpPr txBox="1">
            <a:spLocks/>
          </p:cNvSpPr>
          <p:nvPr/>
        </p:nvSpPr>
        <p:spPr>
          <a:xfrm>
            <a:off x="-85784" y="130772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C4BBA4C9-54C3-4BBB-94BB-902FACB12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91091" y="2468622"/>
            <a:ext cx="891207" cy="126048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2D0FE439-A2F2-4E89-B487-61A0636C6644}"/>
              </a:ext>
            </a:extLst>
          </p:cNvPr>
          <p:cNvSpPr txBox="1">
            <a:spLocks/>
          </p:cNvSpPr>
          <p:nvPr/>
        </p:nvSpPr>
        <p:spPr>
          <a:xfrm>
            <a:off x="3628034" y="2239617"/>
            <a:ext cx="4919617" cy="13046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essa teoria pela qual explica as órbitas dos planetas em torno do sol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6A652E03-5F8B-4C8C-96F2-7CC6392E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4115" y="3592001"/>
            <a:ext cx="2965157" cy="4193795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B9DCC293-1969-4E15-96EB-D094F7633296}"/>
              </a:ext>
            </a:extLst>
          </p:cNvPr>
          <p:cNvSpPr txBox="1">
            <a:spLocks/>
          </p:cNvSpPr>
          <p:nvPr/>
        </p:nvSpPr>
        <p:spPr>
          <a:xfrm>
            <a:off x="4472690" y="5151055"/>
            <a:ext cx="4614819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....e governa toda a mecânica sobre a superfície terrestre e em regiões próximas a ela.</a:t>
            </a:r>
          </a:p>
        </p:txBody>
      </p:sp>
      <p:pic>
        <p:nvPicPr>
          <p:cNvPr id="4" name="Gráfico 3" descr="Ciclismo com preenchimento sólido">
            <a:extLst>
              <a:ext uri="{FF2B5EF4-FFF2-40B4-BE49-F238E27FC236}">
                <a16:creationId xmlns:a16="http://schemas.microsoft.com/office/drawing/2014/main" id="{7D271F92-AFB2-4845-84EF-799AFB395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550">
            <a:off x="10640917" y="3677788"/>
            <a:ext cx="914400" cy="9144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FA6EADA4-615D-42FB-8ACB-EE19549C93F1}"/>
              </a:ext>
            </a:extLst>
          </p:cNvPr>
          <p:cNvSpPr txBox="1">
            <a:spLocks/>
          </p:cNvSpPr>
          <p:nvPr/>
        </p:nvSpPr>
        <p:spPr>
          <a:xfrm>
            <a:off x="692371" y="2812449"/>
            <a:ext cx="1007175" cy="48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Sol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C7FBB72-1299-4E4C-869E-2E2CB499D6B8}"/>
              </a:ext>
            </a:extLst>
          </p:cNvPr>
          <p:cNvSpPr txBox="1">
            <a:spLocks/>
          </p:cNvSpPr>
          <p:nvPr/>
        </p:nvSpPr>
        <p:spPr>
          <a:xfrm>
            <a:off x="10614982" y="2773313"/>
            <a:ext cx="1007175" cy="4893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Terra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0895030-C547-4416-ACAF-DE4212831DB4}"/>
              </a:ext>
            </a:extLst>
          </p:cNvPr>
          <p:cNvSpPr txBox="1">
            <a:spLocks/>
          </p:cNvSpPr>
          <p:nvPr/>
        </p:nvSpPr>
        <p:spPr>
          <a:xfrm>
            <a:off x="145774" y="5113699"/>
            <a:ext cx="4161183" cy="11130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... Que também se encontra na descrição do campo de gravidade e do formato da Terra!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7B87F1E-BF63-483D-81A6-4F5951B29177}"/>
              </a:ext>
            </a:extLst>
          </p:cNvPr>
          <p:cNvSpPr txBox="1">
            <a:spLocks/>
          </p:cNvSpPr>
          <p:nvPr/>
        </p:nvSpPr>
        <p:spPr>
          <a:xfrm>
            <a:off x="7577181" y="404061"/>
            <a:ext cx="4242091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Uma das quatro interações fundamentais!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9242112A-EC13-48F7-AFEC-864E3A8413C0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</p:spTree>
    <p:extLst>
      <p:ext uri="{BB962C8B-B14F-4D97-AF65-F5344CB8AC3E}">
        <p14:creationId xmlns:p14="http://schemas.microsoft.com/office/powerpoint/2010/main" val="2016052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1FD529B6-FDF8-4176-94A2-89C7B0B00275}"/>
              </a:ext>
            </a:extLst>
          </p:cNvPr>
          <p:cNvSpPr txBox="1">
            <a:spLocks/>
          </p:cNvSpPr>
          <p:nvPr/>
        </p:nvSpPr>
        <p:spPr>
          <a:xfrm>
            <a:off x="5076121" y="315104"/>
            <a:ext cx="2324804" cy="7574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A velocidade de rotação é a mesma!</a:t>
            </a:r>
          </a:p>
        </p:txBody>
      </p:sp>
      <p:sp>
        <p:nvSpPr>
          <p:cNvPr id="46" name="Título 1">
            <a:extLst>
              <a:ext uri="{FF2B5EF4-FFF2-40B4-BE49-F238E27FC236}">
                <a16:creationId xmlns:a16="http://schemas.microsoft.com/office/drawing/2014/main" id="{784CF99E-2FF1-4E71-AA45-12C1A2CF4242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88DECF6-71C3-43DA-9794-9985A9657C09}"/>
              </a:ext>
            </a:extLst>
          </p:cNvPr>
          <p:cNvCxnSpPr/>
          <p:nvPr/>
        </p:nvCxnSpPr>
        <p:spPr>
          <a:xfrm flipH="1">
            <a:off x="3789696" y="388646"/>
            <a:ext cx="636520" cy="68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DF2CC3C-95E2-4B23-B109-16FF70CE9462}"/>
              </a:ext>
            </a:extLst>
          </p:cNvPr>
          <p:cNvCxnSpPr/>
          <p:nvPr/>
        </p:nvCxnSpPr>
        <p:spPr>
          <a:xfrm flipH="1">
            <a:off x="11251266" y="315104"/>
            <a:ext cx="636520" cy="68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F2A32E10-6E1C-4D79-8122-12325E5252FB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5786885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475C20-3E19-42B4-93C7-C1AFCA5CD122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B061120A-7D74-4696-B7DF-151792C9BC7A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ítulo 1">
            <a:extLst>
              <a:ext uri="{FF2B5EF4-FFF2-40B4-BE49-F238E27FC236}">
                <a16:creationId xmlns:a16="http://schemas.microsoft.com/office/drawing/2014/main" id="{0A4C09D7-C563-4745-A1CB-B5F3055FB402}"/>
              </a:ext>
            </a:extLst>
          </p:cNvPr>
          <p:cNvSpPr txBox="1">
            <a:spLocks/>
          </p:cNvSpPr>
          <p:nvPr/>
        </p:nvSpPr>
        <p:spPr>
          <a:xfrm>
            <a:off x="4968735" y="6347"/>
            <a:ext cx="3030085" cy="986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Caso a gravidade e a gravidade normal sejam calculadas no mesmo ponto P!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39242437-B2C0-4534-8E2F-DED83CAE5C57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4091052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07259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0A07ADF6-1CD2-4B8A-B322-639665EBA390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0B43A02E-BCDC-4B1C-AFAE-E998CF20E5C3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ítulo 1">
            <a:extLst>
              <a:ext uri="{FF2B5EF4-FFF2-40B4-BE49-F238E27FC236}">
                <a16:creationId xmlns:a16="http://schemas.microsoft.com/office/drawing/2014/main" id="{4D90F10E-B174-4D13-80B1-2BAFE150A687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2321663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83" name="Título 1">
            <a:extLst>
              <a:ext uri="{FF2B5EF4-FFF2-40B4-BE49-F238E27FC236}">
                <a16:creationId xmlns:a16="http://schemas.microsoft.com/office/drawing/2014/main" id="{CDA3C56D-E33A-4C86-9579-0C80EF1686CF}"/>
              </a:ext>
            </a:extLst>
          </p:cNvPr>
          <p:cNvSpPr txBox="1">
            <a:spLocks/>
          </p:cNvSpPr>
          <p:nvPr/>
        </p:nvSpPr>
        <p:spPr>
          <a:xfrm>
            <a:off x="9032587" y="2807517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b</a:t>
            </a:r>
          </a:p>
        </p:txBody>
      </p:sp>
      <p:sp>
        <p:nvSpPr>
          <p:cNvPr id="84" name="Título 1">
            <a:extLst>
              <a:ext uri="{FF2B5EF4-FFF2-40B4-BE49-F238E27FC236}">
                <a16:creationId xmlns:a16="http://schemas.microsoft.com/office/drawing/2014/main" id="{80C99F36-BE33-4BB8-BF89-C1A154C68603}"/>
              </a:ext>
            </a:extLst>
          </p:cNvPr>
          <p:cNvSpPr txBox="1">
            <a:spLocks/>
          </p:cNvSpPr>
          <p:nvPr/>
        </p:nvSpPr>
        <p:spPr>
          <a:xfrm>
            <a:off x="10200087" y="3626350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/>
              <a:t>a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07259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38221" y="4924023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1" y="4924023"/>
                <a:ext cx="4515558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6121" y="4489069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8541C2D-6A19-4BB0-900F-1832DDD810F9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B4C309B4-63D5-41E6-ACAD-F9BB2EBF8D81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C115376C-4B85-4090-B297-44B3F596D1D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7644836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1D07AE1A-B580-4A0B-9DF6-9089B4400A95}"/>
              </a:ext>
            </a:extLst>
          </p:cNvPr>
          <p:cNvSpPr txBox="1">
            <a:spLocks/>
          </p:cNvSpPr>
          <p:nvPr/>
        </p:nvSpPr>
        <p:spPr>
          <a:xfrm>
            <a:off x="1401" y="6309853"/>
            <a:ext cx="6482377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(Hofmann-</a:t>
            </a:r>
            <a:r>
              <a:rPr lang="pt-BR" sz="2400" dirty="0" err="1"/>
              <a:t>Wellenhof</a:t>
            </a:r>
            <a:r>
              <a:rPr lang="pt-BR" sz="2400" dirty="0"/>
              <a:t> </a:t>
            </a:r>
            <a:r>
              <a:rPr lang="pt-BR" sz="2400" dirty="0" err="1"/>
              <a:t>and</a:t>
            </a:r>
            <a:r>
              <a:rPr lang="pt-BR" sz="2400" dirty="0"/>
              <a:t> Moritz, 2005; Li </a:t>
            </a:r>
            <a:r>
              <a:rPr lang="pt-BR" sz="2400" dirty="0" err="1"/>
              <a:t>and</a:t>
            </a:r>
            <a:r>
              <a:rPr lang="pt-BR" sz="2400" dirty="0"/>
              <a:t> Gotze,2001)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07259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38221" y="4924023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1" y="4924023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6121" y="4489069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8B0A715-8545-4C58-9E96-6F15D94C8811}"/>
                  </a:ext>
                </a:extLst>
              </p:cNvPr>
              <p:cNvSpPr/>
              <p:nvPr/>
            </p:nvSpPr>
            <p:spPr>
              <a:xfrm>
                <a:off x="1767897" y="3445701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8B0A715-8545-4C58-9E96-6F15D94C8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897" y="3445701"/>
                <a:ext cx="55579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885212" y="2771774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F58BFAB-734C-42A7-B0AE-03AEBE5DD812}"/>
                  </a:ext>
                </a:extLst>
              </p:cNvPr>
              <p:cNvSpPr/>
              <p:nvPr/>
            </p:nvSpPr>
            <p:spPr>
              <a:xfrm>
                <a:off x="8929038" y="3457106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F58BFAB-734C-42A7-B0AE-03AEBE5DD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038" y="3457106"/>
                <a:ext cx="55579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25A4B98-88CC-4049-8941-BC4C0198433F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0A25061-99ED-43FA-B73E-E40392E066F0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375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526123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4568604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7392230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7323059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6308123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6038123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6308123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5945966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7747312" y="362934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1800" b="1" dirty="0">
              <a:solidFill>
                <a:srgbClr val="FF0000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7747351" y="2024787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9547" y="513050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6814291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4210968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8216811-565F-46DF-B366-0FACCEED2389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11560822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526123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4568604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7392230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7323059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6308123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6038123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6308123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5945966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7747351" y="2024787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9547" y="513050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6814291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24237D17-E180-46F9-A048-AA86FFA407AA}"/>
              </a:ext>
            </a:extLst>
          </p:cNvPr>
          <p:cNvSpPr txBox="1">
            <a:spLocks/>
          </p:cNvSpPr>
          <p:nvPr/>
        </p:nvSpPr>
        <p:spPr>
          <a:xfrm>
            <a:off x="428351" y="2814632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Somente o efeitos das massas anômalas (ou fontes gravimétricas)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11B7455-D5EC-4B21-8CFB-86FB498D7E0C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17095467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526123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4568604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7392230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7323059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6308123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6038123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6308123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5945966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7747351" y="2024787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9547" y="513050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6814291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24237D17-E180-46F9-A048-AA86FFA407AA}"/>
              </a:ext>
            </a:extLst>
          </p:cNvPr>
          <p:cNvSpPr txBox="1">
            <a:spLocks/>
          </p:cNvSpPr>
          <p:nvPr/>
        </p:nvSpPr>
        <p:spPr>
          <a:xfrm>
            <a:off x="338585" y="1184562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É comum encontrarmos na literatura o conceito de </a:t>
            </a:r>
            <a:r>
              <a:rPr lang="pt-BR" sz="4400" b="1" dirty="0"/>
              <a:t>anomalia de gravidade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11B7455-D5EC-4B21-8CFB-86FB498D7E0C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</p:spTree>
    <p:extLst>
      <p:ext uri="{BB962C8B-B14F-4D97-AF65-F5344CB8AC3E}">
        <p14:creationId xmlns:p14="http://schemas.microsoft.com/office/powerpoint/2010/main" val="42352610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526123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4568604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7392230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7323059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6308123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6038123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6308123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5945966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7747351" y="2024787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9547" y="513050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6814291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24237D17-E180-46F9-A048-AA86FFA407AA}"/>
              </a:ext>
            </a:extLst>
          </p:cNvPr>
          <p:cNvSpPr txBox="1">
            <a:spLocks/>
          </p:cNvSpPr>
          <p:nvPr/>
        </p:nvSpPr>
        <p:spPr>
          <a:xfrm>
            <a:off x="338585" y="1184562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É comum encontrarmos na literatura o conceito de </a:t>
            </a:r>
            <a:r>
              <a:rPr lang="pt-BR" sz="4400" b="1" dirty="0"/>
              <a:t>anomalia de gravidade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711B7455-D5EC-4B21-8CFB-86FB498D7E0C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BC74771-CF77-48B6-8D8D-4E0E7BF921EF}"/>
              </a:ext>
            </a:extLst>
          </p:cNvPr>
          <p:cNvSpPr txBox="1">
            <a:spLocks/>
          </p:cNvSpPr>
          <p:nvPr/>
        </p:nvSpPr>
        <p:spPr>
          <a:xfrm>
            <a:off x="291190" y="3025446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FF0000"/>
                </a:solidFill>
              </a:rPr>
              <a:t>Anomalia de gravidade</a:t>
            </a:r>
            <a:r>
              <a:rPr lang="pt-BR" sz="4400" dirty="0"/>
              <a:t> e </a:t>
            </a:r>
            <a:r>
              <a:rPr lang="pt-BR" sz="4400" dirty="0">
                <a:solidFill>
                  <a:schemeClr val="accent1"/>
                </a:solidFill>
              </a:rPr>
              <a:t>distúrbio de gravidade </a:t>
            </a:r>
            <a:r>
              <a:rPr lang="pt-BR" sz="4400" dirty="0"/>
              <a:t>são coisas distintas!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764027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58B6581A-040D-4EA1-B7C3-7A104120DA9E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97549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">
            <a:extLst>
              <a:ext uri="{FF2B5EF4-FFF2-40B4-BE49-F238E27FC236}">
                <a16:creationId xmlns:a16="http://schemas.microsoft.com/office/drawing/2014/main" id="{9242112A-EC13-48F7-AFEC-864E3A8413C0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Torge</a:t>
            </a:r>
            <a:r>
              <a:rPr lang="pt-BR" sz="1600" dirty="0"/>
              <a:t>, 2001)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B84C9C8-B97D-471F-A6C4-D90CAEE65747}"/>
              </a:ext>
            </a:extLst>
          </p:cNvPr>
          <p:cNvSpPr txBox="1">
            <a:spLocks/>
          </p:cNvSpPr>
          <p:nvPr/>
        </p:nvSpPr>
        <p:spPr>
          <a:xfrm>
            <a:off x="6981" y="130772"/>
            <a:ext cx="6181784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/>
              <a:t>Tem como ponto de partida a Lei da Gravitação Universal, publicada no século XVII por Newton</a:t>
            </a:r>
            <a:r>
              <a:rPr lang="pt-BR" sz="2800" dirty="0"/>
              <a:t> 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4B18940-0D8A-4D8E-B36C-0DB125212D3F}"/>
              </a:ext>
            </a:extLst>
          </p:cNvPr>
          <p:cNvSpPr txBox="1">
            <a:spLocks/>
          </p:cNvSpPr>
          <p:nvPr/>
        </p:nvSpPr>
        <p:spPr>
          <a:xfrm>
            <a:off x="6898444" y="989525"/>
            <a:ext cx="4929809" cy="13247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Dentro deste contexto, esta lei incorpora dois </a:t>
            </a:r>
            <a:r>
              <a:rPr lang="pt-BR" sz="2800" dirty="0" err="1"/>
              <a:t>apectos</a:t>
            </a:r>
            <a:r>
              <a:rPr lang="pt-BR" sz="2800" dirty="0"/>
              <a:t>: um geométrico (</a:t>
            </a:r>
            <a:r>
              <a:rPr lang="pt-BR" sz="2800" b="1" dirty="0"/>
              <a:t>formato da Terra</a:t>
            </a:r>
            <a:r>
              <a:rPr lang="pt-BR" sz="2800" dirty="0"/>
              <a:t>) e um físico (</a:t>
            </a:r>
            <a:r>
              <a:rPr lang="pt-BR" sz="2800" b="1" dirty="0"/>
              <a:t>campo de gravidade</a:t>
            </a:r>
            <a:r>
              <a:rPr lang="pt-BR" sz="2800" dirty="0"/>
              <a:t>)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A56D535-54EC-4018-BA4F-7128A600AD94}"/>
              </a:ext>
            </a:extLst>
          </p:cNvPr>
          <p:cNvSpPr txBox="1">
            <a:spLocks/>
          </p:cNvSpPr>
          <p:nvPr/>
        </p:nvSpPr>
        <p:spPr>
          <a:xfrm>
            <a:off x="159025" y="1775791"/>
            <a:ext cx="3339549" cy="1272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Formato da Terra</a:t>
            </a:r>
            <a:r>
              <a:rPr lang="pt-BR" sz="2800" dirty="0"/>
              <a:t>: a superfície física e matemática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D3CAD94-90F6-4DE3-837E-031D74CC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0" y="3617332"/>
            <a:ext cx="2519476" cy="2519476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58AB785-20B3-45A4-9590-56171B22A16D}"/>
              </a:ext>
            </a:extLst>
          </p:cNvPr>
          <p:cNvCxnSpPr>
            <a:stCxn id="6" idx="2"/>
          </p:cNvCxnSpPr>
          <p:nvPr/>
        </p:nvCxnSpPr>
        <p:spPr>
          <a:xfrm>
            <a:off x="1828800" y="3047999"/>
            <a:ext cx="238183" cy="76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1">
            <a:extLst>
              <a:ext uri="{FF2B5EF4-FFF2-40B4-BE49-F238E27FC236}">
                <a16:creationId xmlns:a16="http://schemas.microsoft.com/office/drawing/2014/main" id="{E386205E-8859-4FD3-88C8-2767C07D963C}"/>
              </a:ext>
            </a:extLst>
          </p:cNvPr>
          <p:cNvSpPr txBox="1">
            <a:spLocks/>
          </p:cNvSpPr>
          <p:nvPr/>
        </p:nvSpPr>
        <p:spPr>
          <a:xfrm>
            <a:off x="-99214" y="3617332"/>
            <a:ext cx="2047105" cy="62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b="1" dirty="0"/>
              <a:t>Tales de Mileto</a:t>
            </a:r>
          </a:p>
          <a:p>
            <a:r>
              <a:rPr lang="pt-BR" sz="3000" b="1" dirty="0"/>
              <a:t> e Anaximandro (600 A.C)</a:t>
            </a:r>
          </a:p>
          <a:p>
            <a:r>
              <a:rPr lang="pt-BR" sz="3000" dirty="0"/>
              <a:t> </a:t>
            </a:r>
            <a:endParaRPr lang="pt-BR" sz="2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1165B9-837A-444F-AA2A-7AE7C8AA84CE}"/>
              </a:ext>
            </a:extLst>
          </p:cNvPr>
          <p:cNvSpPr txBox="1"/>
          <p:nvPr/>
        </p:nvSpPr>
        <p:spPr>
          <a:xfrm>
            <a:off x="-1" y="5683910"/>
            <a:ext cx="21409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0" i="1" dirty="0">
                <a:solidFill>
                  <a:srgbClr val="000000"/>
                </a:solidFill>
                <a:effectLst/>
              </a:rPr>
              <a:t>https://brasilescola.uol.com.br/filosofia/anaximandro.htm. Acesso em 28 de março de 2021.</a:t>
            </a:r>
            <a:endParaRPr lang="pt-BR" sz="1200" i="1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A9991BA-6394-46CC-9013-AD9F77C2F7C1}"/>
              </a:ext>
            </a:extLst>
          </p:cNvPr>
          <p:cNvCxnSpPr>
            <a:cxnSpLocks/>
          </p:cNvCxnSpPr>
          <p:nvPr/>
        </p:nvCxnSpPr>
        <p:spPr>
          <a:xfrm>
            <a:off x="3354165" y="2321522"/>
            <a:ext cx="2370774" cy="129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157361C6-7A86-401E-8021-3A4AE2AA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588" y="2590342"/>
            <a:ext cx="2650690" cy="3749026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7C9234D6-76A0-49A5-9795-423841883EBC}"/>
              </a:ext>
            </a:extLst>
          </p:cNvPr>
          <p:cNvSpPr txBox="1">
            <a:spLocks/>
          </p:cNvSpPr>
          <p:nvPr/>
        </p:nvSpPr>
        <p:spPr>
          <a:xfrm>
            <a:off x="3814385" y="5001216"/>
            <a:ext cx="2519476" cy="7335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500" b="1" dirty="0"/>
              <a:t>Pitágoras (580-500 A.C)</a:t>
            </a:r>
          </a:p>
          <a:p>
            <a:r>
              <a:rPr lang="pt-BR" sz="2500" b="1" dirty="0"/>
              <a:t> Aristóteles ( 384-322 A.C)</a:t>
            </a:r>
          </a:p>
          <a:p>
            <a:r>
              <a:rPr lang="pt-BR" sz="3000" dirty="0"/>
              <a:t> </a:t>
            </a:r>
            <a:endParaRPr lang="pt-BR" sz="280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8A802E03-2DBE-4FB2-B38B-D84042951411}"/>
              </a:ext>
            </a:extLst>
          </p:cNvPr>
          <p:cNvSpPr txBox="1">
            <a:spLocks/>
          </p:cNvSpPr>
          <p:nvPr/>
        </p:nvSpPr>
        <p:spPr>
          <a:xfrm>
            <a:off x="6170551" y="5488480"/>
            <a:ext cx="2650690" cy="8508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b="1" dirty="0" err="1"/>
              <a:t>Eratóstenes</a:t>
            </a:r>
            <a:r>
              <a:rPr lang="pt-BR" sz="3500" b="1" dirty="0"/>
              <a:t> (276-295 A.C) foi o primeiro a estimar o raio terrestre</a:t>
            </a:r>
          </a:p>
          <a:p>
            <a:r>
              <a:rPr lang="pt-BR" sz="3000" dirty="0"/>
              <a:t> </a:t>
            </a:r>
            <a:endParaRPr lang="pt-BR" sz="2800" dirty="0"/>
          </a:p>
        </p:txBody>
      </p:sp>
      <p:sp>
        <p:nvSpPr>
          <p:cNvPr id="22" name="Forma livre 24">
            <a:extLst>
              <a:ext uri="{FF2B5EF4-FFF2-40B4-BE49-F238E27FC236}">
                <a16:creationId xmlns:a16="http://schemas.microsoft.com/office/drawing/2014/main" id="{87C18A49-1766-428D-AB90-EFCB15500DFC}"/>
              </a:ext>
            </a:extLst>
          </p:cNvPr>
          <p:cNvSpPr/>
          <p:nvPr/>
        </p:nvSpPr>
        <p:spPr>
          <a:xfrm flipH="1">
            <a:off x="8898147" y="3453063"/>
            <a:ext cx="2930106" cy="1631027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E394376-91B2-446C-ACAE-0CD390F00837}"/>
              </a:ext>
            </a:extLst>
          </p:cNvPr>
          <p:cNvCxnSpPr>
            <a:cxnSpLocks/>
          </p:cNvCxnSpPr>
          <p:nvPr/>
        </p:nvCxnSpPr>
        <p:spPr>
          <a:xfrm>
            <a:off x="7902894" y="4087715"/>
            <a:ext cx="91834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ítulo 1">
            <a:extLst>
              <a:ext uri="{FF2B5EF4-FFF2-40B4-BE49-F238E27FC236}">
                <a16:creationId xmlns:a16="http://schemas.microsoft.com/office/drawing/2014/main" id="{ECA98EBA-3500-468A-8BBD-0F2EAFB3130C}"/>
              </a:ext>
            </a:extLst>
          </p:cNvPr>
          <p:cNvSpPr txBox="1">
            <a:spLocks/>
          </p:cNvSpPr>
          <p:nvPr/>
        </p:nvSpPr>
        <p:spPr>
          <a:xfrm>
            <a:off x="8998722" y="5295894"/>
            <a:ext cx="3022379" cy="1111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b="1" dirty="0"/>
              <a:t>No Século 17, com Isaac Newton (1643-1727), reconheceram que terra havia um achatamento nos polos</a:t>
            </a:r>
          </a:p>
          <a:p>
            <a:r>
              <a:rPr lang="pt-BR" sz="3000" dirty="0"/>
              <a:t> </a:t>
            </a:r>
            <a:endParaRPr lang="pt-BR" sz="280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AC173AB7-0B8A-4431-8519-82A25765A603}"/>
              </a:ext>
            </a:extLst>
          </p:cNvPr>
          <p:cNvSpPr txBox="1">
            <a:spLocks/>
          </p:cNvSpPr>
          <p:nvPr/>
        </p:nvSpPr>
        <p:spPr>
          <a:xfrm>
            <a:off x="8638511" y="2462176"/>
            <a:ext cx="3022379" cy="1111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200" b="1" dirty="0"/>
              <a:t>No século 19, já determinaram o modelo atual, que é o </a:t>
            </a:r>
            <a:r>
              <a:rPr lang="pt-BR" sz="2200" b="1" dirty="0" err="1"/>
              <a:t>geoidal</a:t>
            </a:r>
            <a:r>
              <a:rPr lang="pt-BR" sz="2200" b="1" dirty="0"/>
              <a:t>!</a:t>
            </a:r>
          </a:p>
          <a:p>
            <a:r>
              <a:rPr lang="pt-BR" sz="3000" dirty="0"/>
              <a:t>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35870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BDD840-ECB9-488C-8EE0-28214844AA50}"/>
              </a:ext>
            </a:extLst>
          </p:cNvPr>
          <p:cNvSpPr/>
          <p:nvPr/>
        </p:nvSpPr>
        <p:spPr>
          <a:xfrm>
            <a:off x="2615109" y="1650617"/>
            <a:ext cx="1432805" cy="1653219"/>
          </a:xfrm>
          <a:prstGeom prst="rect">
            <a:avLst/>
          </a:prstGeom>
          <a:noFill/>
          <a:ln w="444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B605DC1-5206-47CA-A087-623B877BBA84}"/>
              </a:ext>
            </a:extLst>
          </p:cNvPr>
          <p:cNvSpPr txBox="1">
            <a:spLocks/>
          </p:cNvSpPr>
          <p:nvPr/>
        </p:nvSpPr>
        <p:spPr>
          <a:xfrm>
            <a:off x="4146006" y="139818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Dando um zoom!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0C7DDE5-496E-4781-98B2-2691720B3B54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BC0CBEC-A6C5-485E-81AD-7E03A5F479DB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5656AD90-CE93-436C-9C36-71B67A453CFE}"/>
              </a:ext>
            </a:extLst>
          </p:cNvPr>
          <p:cNvSpPr/>
          <p:nvPr/>
        </p:nvSpPr>
        <p:spPr>
          <a:xfrm>
            <a:off x="6870681" y="4697275"/>
            <a:ext cx="2498680" cy="1578846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2021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BDD840-ECB9-488C-8EE0-28214844AA50}"/>
              </a:ext>
            </a:extLst>
          </p:cNvPr>
          <p:cNvSpPr/>
          <p:nvPr/>
        </p:nvSpPr>
        <p:spPr>
          <a:xfrm>
            <a:off x="2615109" y="1650617"/>
            <a:ext cx="1432805" cy="1653219"/>
          </a:xfrm>
          <a:prstGeom prst="rect">
            <a:avLst/>
          </a:prstGeom>
          <a:noFill/>
          <a:ln w="444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B605DC1-5206-47CA-A087-623B877BBA84}"/>
              </a:ext>
            </a:extLst>
          </p:cNvPr>
          <p:cNvSpPr txBox="1">
            <a:spLocks/>
          </p:cNvSpPr>
          <p:nvPr/>
        </p:nvSpPr>
        <p:spPr>
          <a:xfrm>
            <a:off x="4146006" y="139818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Dando um zoom!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0C7DDE5-496E-4781-98B2-2691720B3B54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BC0CBEC-A6C5-485E-81AD-7E03A5F479DB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6E187959-574B-4D72-8769-F451F9BB3BCC}"/>
              </a:ext>
            </a:extLst>
          </p:cNvPr>
          <p:cNvSpPr txBox="1">
            <a:spLocks/>
          </p:cNvSpPr>
          <p:nvPr/>
        </p:nvSpPr>
        <p:spPr>
          <a:xfrm>
            <a:off x="9432880" y="252380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1"/>
                </a:solidFill>
              </a:rPr>
              <a:t>h = Altura </a:t>
            </a:r>
            <a:r>
              <a:rPr lang="pt-BR" sz="2000" dirty="0" err="1">
                <a:solidFill>
                  <a:schemeClr val="accent1"/>
                </a:solidFill>
              </a:rPr>
              <a:t>ortométrica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5656AD90-CE93-436C-9C36-71B67A453CFE}"/>
              </a:ext>
            </a:extLst>
          </p:cNvPr>
          <p:cNvSpPr/>
          <p:nvPr/>
        </p:nvSpPr>
        <p:spPr>
          <a:xfrm>
            <a:off x="6870681" y="4697275"/>
            <a:ext cx="2498680" cy="1578846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255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BDD840-ECB9-488C-8EE0-28214844AA50}"/>
              </a:ext>
            </a:extLst>
          </p:cNvPr>
          <p:cNvSpPr/>
          <p:nvPr/>
        </p:nvSpPr>
        <p:spPr>
          <a:xfrm>
            <a:off x="2615109" y="1650617"/>
            <a:ext cx="1432805" cy="1653219"/>
          </a:xfrm>
          <a:prstGeom prst="rect">
            <a:avLst/>
          </a:prstGeom>
          <a:noFill/>
          <a:ln w="444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B605DC1-5206-47CA-A087-623B877BBA84}"/>
              </a:ext>
            </a:extLst>
          </p:cNvPr>
          <p:cNvSpPr txBox="1">
            <a:spLocks/>
          </p:cNvSpPr>
          <p:nvPr/>
        </p:nvSpPr>
        <p:spPr>
          <a:xfrm>
            <a:off x="4146006" y="139818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Dando um zoom!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0C7DDE5-496E-4781-98B2-2691720B3B54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BC0CBEC-A6C5-485E-81AD-7E03A5F479DB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6E187959-574B-4D72-8769-F451F9BB3BCC}"/>
              </a:ext>
            </a:extLst>
          </p:cNvPr>
          <p:cNvSpPr txBox="1">
            <a:spLocks/>
          </p:cNvSpPr>
          <p:nvPr/>
        </p:nvSpPr>
        <p:spPr>
          <a:xfrm>
            <a:off x="9432880" y="252380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1"/>
                </a:solidFill>
              </a:rPr>
              <a:t>h = Altura </a:t>
            </a:r>
            <a:r>
              <a:rPr lang="pt-BR" sz="2000" dirty="0" err="1">
                <a:solidFill>
                  <a:schemeClr val="accent1"/>
                </a:solidFill>
              </a:rPr>
              <a:t>ortométrica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28F37BA6-B1DD-4135-AA3E-B2AC8D089820}"/>
              </a:ext>
            </a:extLst>
          </p:cNvPr>
          <p:cNvCxnSpPr>
            <a:cxnSpLocks/>
          </p:cNvCxnSpPr>
          <p:nvPr/>
        </p:nvCxnSpPr>
        <p:spPr>
          <a:xfrm flipH="1">
            <a:off x="9368420" y="2531270"/>
            <a:ext cx="87939" cy="1876718"/>
          </a:xfrm>
          <a:prstGeom prst="line">
            <a:avLst/>
          </a:prstGeom>
          <a:ln w="127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8038D3AD-01A8-4FC2-AE2A-A69805D0FEC0}"/>
              </a:ext>
            </a:extLst>
          </p:cNvPr>
          <p:cNvSpPr txBox="1">
            <a:spLocks/>
          </p:cNvSpPr>
          <p:nvPr/>
        </p:nvSpPr>
        <p:spPr>
          <a:xfrm>
            <a:off x="9412389" y="351978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6"/>
                </a:solidFill>
              </a:rPr>
              <a:t>H = Altura Geométrica </a:t>
            </a: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5656AD90-CE93-436C-9C36-71B67A453CFE}"/>
              </a:ext>
            </a:extLst>
          </p:cNvPr>
          <p:cNvSpPr/>
          <p:nvPr/>
        </p:nvSpPr>
        <p:spPr>
          <a:xfrm>
            <a:off x="6870681" y="4697275"/>
            <a:ext cx="2498680" cy="1578846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8349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BDD840-ECB9-488C-8EE0-28214844AA50}"/>
              </a:ext>
            </a:extLst>
          </p:cNvPr>
          <p:cNvSpPr/>
          <p:nvPr/>
        </p:nvSpPr>
        <p:spPr>
          <a:xfrm>
            <a:off x="2615109" y="1650617"/>
            <a:ext cx="1432805" cy="1653219"/>
          </a:xfrm>
          <a:prstGeom prst="rect">
            <a:avLst/>
          </a:prstGeom>
          <a:noFill/>
          <a:ln w="444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Título 1">
            <a:extLst>
              <a:ext uri="{FF2B5EF4-FFF2-40B4-BE49-F238E27FC236}">
                <a16:creationId xmlns:a16="http://schemas.microsoft.com/office/drawing/2014/main" id="{3B605DC1-5206-47CA-A087-623B877BBA84}"/>
              </a:ext>
            </a:extLst>
          </p:cNvPr>
          <p:cNvSpPr txBox="1">
            <a:spLocks/>
          </p:cNvSpPr>
          <p:nvPr/>
        </p:nvSpPr>
        <p:spPr>
          <a:xfrm>
            <a:off x="4146006" y="139818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Dando um zoom!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0C7DDE5-496E-4781-98B2-2691720B3B54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BC0CBEC-A6C5-485E-81AD-7E03A5F479DB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6E187959-574B-4D72-8769-F451F9BB3BCC}"/>
              </a:ext>
            </a:extLst>
          </p:cNvPr>
          <p:cNvSpPr txBox="1">
            <a:spLocks/>
          </p:cNvSpPr>
          <p:nvPr/>
        </p:nvSpPr>
        <p:spPr>
          <a:xfrm>
            <a:off x="9432880" y="252380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1"/>
                </a:solidFill>
              </a:rPr>
              <a:t>h = Altura </a:t>
            </a:r>
            <a:r>
              <a:rPr lang="pt-BR" sz="2000" dirty="0" err="1">
                <a:solidFill>
                  <a:schemeClr val="accent1"/>
                </a:solidFill>
              </a:rPr>
              <a:t>ortométrica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28F37BA6-B1DD-4135-AA3E-B2AC8D089820}"/>
              </a:ext>
            </a:extLst>
          </p:cNvPr>
          <p:cNvCxnSpPr>
            <a:cxnSpLocks/>
          </p:cNvCxnSpPr>
          <p:nvPr/>
        </p:nvCxnSpPr>
        <p:spPr>
          <a:xfrm flipH="1">
            <a:off x="9368420" y="2531270"/>
            <a:ext cx="87939" cy="1876718"/>
          </a:xfrm>
          <a:prstGeom prst="line">
            <a:avLst/>
          </a:prstGeom>
          <a:ln w="127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8038D3AD-01A8-4FC2-AE2A-A69805D0FEC0}"/>
              </a:ext>
            </a:extLst>
          </p:cNvPr>
          <p:cNvSpPr txBox="1">
            <a:spLocks/>
          </p:cNvSpPr>
          <p:nvPr/>
        </p:nvSpPr>
        <p:spPr>
          <a:xfrm>
            <a:off x="9412389" y="351978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6"/>
                </a:solidFill>
              </a:rPr>
              <a:t>H = Altura Geométrica 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8A19BDF-0803-4B08-ADDF-746F182EC6DD}"/>
              </a:ext>
            </a:extLst>
          </p:cNvPr>
          <p:cNvCxnSpPr>
            <a:cxnSpLocks/>
          </p:cNvCxnSpPr>
          <p:nvPr/>
        </p:nvCxnSpPr>
        <p:spPr>
          <a:xfrm flipH="1">
            <a:off x="9196263" y="3303836"/>
            <a:ext cx="130636" cy="102435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ítulo 1">
            <a:extLst>
              <a:ext uri="{FF2B5EF4-FFF2-40B4-BE49-F238E27FC236}">
                <a16:creationId xmlns:a16="http://schemas.microsoft.com/office/drawing/2014/main" id="{8FAB88DD-0E0E-44A6-9715-6A40CB894A74}"/>
              </a:ext>
            </a:extLst>
          </p:cNvPr>
          <p:cNvSpPr txBox="1">
            <a:spLocks/>
          </p:cNvSpPr>
          <p:nvPr/>
        </p:nvSpPr>
        <p:spPr>
          <a:xfrm>
            <a:off x="6912479" y="3369723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rgbClr val="FF0000"/>
                </a:solidFill>
              </a:rPr>
              <a:t>N = Altura </a:t>
            </a:r>
            <a:r>
              <a:rPr lang="pt-BR" sz="2000" dirty="0" err="1">
                <a:solidFill>
                  <a:srgbClr val="FF0000"/>
                </a:solidFill>
              </a:rPr>
              <a:t>Geoidal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5656AD90-CE93-436C-9C36-71B67A453CFE}"/>
              </a:ext>
            </a:extLst>
          </p:cNvPr>
          <p:cNvSpPr/>
          <p:nvPr/>
        </p:nvSpPr>
        <p:spPr>
          <a:xfrm>
            <a:off x="6870681" y="4697275"/>
            <a:ext cx="2498680" cy="1578846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731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9488B12-25F3-4671-AD57-536EC62F35FA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B227969-C983-4308-B25A-DFFA503C46CB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B213520-27D5-4003-BAB8-C4C340719758}"/>
              </a:ext>
            </a:extLst>
          </p:cNvPr>
          <p:cNvCxnSpPr>
            <a:cxnSpLocks/>
          </p:cNvCxnSpPr>
          <p:nvPr/>
        </p:nvCxnSpPr>
        <p:spPr>
          <a:xfrm flipH="1">
            <a:off x="9217389" y="3312810"/>
            <a:ext cx="109510" cy="101471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>
            <a:extLst>
              <a:ext uri="{FF2B5EF4-FFF2-40B4-BE49-F238E27FC236}">
                <a16:creationId xmlns:a16="http://schemas.microsoft.com/office/drawing/2014/main" id="{9ED6348B-9C38-4A2A-B962-14B5F9C3659F}"/>
              </a:ext>
            </a:extLst>
          </p:cNvPr>
          <p:cNvSpPr/>
          <p:nvPr/>
        </p:nvSpPr>
        <p:spPr>
          <a:xfrm>
            <a:off x="9218975" y="3129323"/>
            <a:ext cx="237384" cy="2368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51AA5A5-31F2-4389-A931-00010509CE9D}"/>
              </a:ext>
            </a:extLst>
          </p:cNvPr>
          <p:cNvCxnSpPr>
            <a:cxnSpLocks/>
          </p:cNvCxnSpPr>
          <p:nvPr/>
        </p:nvCxnSpPr>
        <p:spPr>
          <a:xfrm flipH="1">
            <a:off x="9232187" y="2487884"/>
            <a:ext cx="220831" cy="540954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22824CE3-E46F-42D1-8DE3-BA2E3FC01378}"/>
                  </a:ext>
                </a:extLst>
              </p:cNvPr>
              <p:cNvSpPr txBox="1"/>
              <p:nvPr/>
            </p:nvSpPr>
            <p:spPr>
              <a:xfrm>
                <a:off x="8769954" y="2479814"/>
                <a:ext cx="741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18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22824CE3-E46F-42D1-8DE3-BA2E3FC0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54" y="2479814"/>
                <a:ext cx="74119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85063784-9CEC-491D-9F36-8BD4A46F137C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9337667" y="2486388"/>
            <a:ext cx="125132" cy="642935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B7585C68-267E-4706-9D9B-69FC84DA4336}"/>
                  </a:ext>
                </a:extLst>
              </p:cNvPr>
              <p:cNvSpPr txBox="1"/>
              <p:nvPr/>
            </p:nvSpPr>
            <p:spPr>
              <a:xfrm>
                <a:off x="9365797" y="2530057"/>
                <a:ext cx="3848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B7585C68-267E-4706-9D9B-69FC84DA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797" y="2530057"/>
                <a:ext cx="38481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811276D8-ABE4-4994-A8EE-1A6FCE714076}"/>
                  </a:ext>
                </a:extLst>
              </p:cNvPr>
              <p:cNvSpPr txBox="1"/>
              <p:nvPr/>
            </p:nvSpPr>
            <p:spPr>
              <a:xfrm>
                <a:off x="9390644" y="2848468"/>
                <a:ext cx="5423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811276D8-ABE4-4994-A8EE-1A6FCE714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644" y="2848468"/>
                <a:ext cx="5423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Elipse 45">
            <a:extLst>
              <a:ext uri="{FF2B5EF4-FFF2-40B4-BE49-F238E27FC236}">
                <a16:creationId xmlns:a16="http://schemas.microsoft.com/office/drawing/2014/main" id="{E4D135FB-661E-4BDB-937F-A981A4E6454D}"/>
              </a:ext>
            </a:extLst>
          </p:cNvPr>
          <p:cNvSpPr/>
          <p:nvPr/>
        </p:nvSpPr>
        <p:spPr>
          <a:xfrm>
            <a:off x="9070693" y="4226990"/>
            <a:ext cx="237384" cy="2368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E49F13A-752A-44C0-9E06-A4568151AB7B}"/>
              </a:ext>
            </a:extLst>
          </p:cNvPr>
          <p:cNvSpPr txBox="1"/>
          <p:nvPr/>
        </p:nvSpPr>
        <p:spPr>
          <a:xfrm>
            <a:off x="9217389" y="3883304"/>
            <a:ext cx="464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4B263C65-BC9E-4F98-A62A-B1895A1E436A}"/>
                  </a:ext>
                </a:extLst>
              </p:cNvPr>
              <p:cNvSpPr txBox="1"/>
              <p:nvPr/>
            </p:nvSpPr>
            <p:spPr>
              <a:xfrm>
                <a:off x="4254396" y="5861097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4B263C65-BC9E-4F98-A62A-B1895A1E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96" y="5861097"/>
                <a:ext cx="451555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ítulo 1">
            <a:extLst>
              <a:ext uri="{FF2B5EF4-FFF2-40B4-BE49-F238E27FC236}">
                <a16:creationId xmlns:a16="http://schemas.microsoft.com/office/drawing/2014/main" id="{20EA1B07-579D-4A1E-B852-3DAD2BCE608D}"/>
              </a:ext>
            </a:extLst>
          </p:cNvPr>
          <p:cNvSpPr txBox="1">
            <a:spLocks/>
          </p:cNvSpPr>
          <p:nvPr/>
        </p:nvSpPr>
        <p:spPr>
          <a:xfrm>
            <a:off x="5549806" y="539147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</p:spTree>
    <p:extLst>
      <p:ext uri="{BB962C8B-B14F-4D97-AF65-F5344CB8AC3E}">
        <p14:creationId xmlns:p14="http://schemas.microsoft.com/office/powerpoint/2010/main" val="548468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9488B12-25F3-4671-AD57-536EC62F35FA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B227969-C983-4308-B25A-DFFA503C46CB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B213520-27D5-4003-BAB8-C4C340719758}"/>
              </a:ext>
            </a:extLst>
          </p:cNvPr>
          <p:cNvCxnSpPr>
            <a:cxnSpLocks/>
          </p:cNvCxnSpPr>
          <p:nvPr/>
        </p:nvCxnSpPr>
        <p:spPr>
          <a:xfrm flipH="1">
            <a:off x="9217389" y="3312810"/>
            <a:ext cx="109510" cy="101471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>
            <a:extLst>
              <a:ext uri="{FF2B5EF4-FFF2-40B4-BE49-F238E27FC236}">
                <a16:creationId xmlns:a16="http://schemas.microsoft.com/office/drawing/2014/main" id="{9ED6348B-9C38-4A2A-B962-14B5F9C3659F}"/>
              </a:ext>
            </a:extLst>
          </p:cNvPr>
          <p:cNvSpPr/>
          <p:nvPr/>
        </p:nvSpPr>
        <p:spPr>
          <a:xfrm>
            <a:off x="9218975" y="3129323"/>
            <a:ext cx="237384" cy="2368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B51AA5A5-31F2-4389-A931-00010509CE9D}"/>
              </a:ext>
            </a:extLst>
          </p:cNvPr>
          <p:cNvCxnSpPr>
            <a:cxnSpLocks/>
          </p:cNvCxnSpPr>
          <p:nvPr/>
        </p:nvCxnSpPr>
        <p:spPr>
          <a:xfrm flipH="1">
            <a:off x="9232187" y="2487884"/>
            <a:ext cx="220831" cy="540954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22824CE3-E46F-42D1-8DE3-BA2E3FC01378}"/>
                  </a:ext>
                </a:extLst>
              </p:cNvPr>
              <p:cNvSpPr txBox="1"/>
              <p:nvPr/>
            </p:nvSpPr>
            <p:spPr>
              <a:xfrm>
                <a:off x="8769954" y="2479814"/>
                <a:ext cx="741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18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aixaDeTexto 64">
                <a:extLst>
                  <a:ext uri="{FF2B5EF4-FFF2-40B4-BE49-F238E27FC236}">
                    <a16:creationId xmlns:a16="http://schemas.microsoft.com/office/drawing/2014/main" id="{22824CE3-E46F-42D1-8DE3-BA2E3FC0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954" y="2479814"/>
                <a:ext cx="74119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reto 66">
            <a:extLst>
              <a:ext uri="{FF2B5EF4-FFF2-40B4-BE49-F238E27FC236}">
                <a16:creationId xmlns:a16="http://schemas.microsoft.com/office/drawing/2014/main" id="{85063784-9CEC-491D-9F36-8BD4A46F137C}"/>
              </a:ext>
            </a:extLst>
          </p:cNvPr>
          <p:cNvCxnSpPr>
            <a:cxnSpLocks/>
            <a:endCxn id="55" idx="0"/>
          </p:cNvCxnSpPr>
          <p:nvPr/>
        </p:nvCxnSpPr>
        <p:spPr>
          <a:xfrm flipH="1">
            <a:off x="9337667" y="2486388"/>
            <a:ext cx="125132" cy="642935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B7585C68-267E-4706-9D9B-69FC84DA4336}"/>
                  </a:ext>
                </a:extLst>
              </p:cNvPr>
              <p:cNvSpPr txBox="1"/>
              <p:nvPr/>
            </p:nvSpPr>
            <p:spPr>
              <a:xfrm>
                <a:off x="9365797" y="2530057"/>
                <a:ext cx="3848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B7585C68-267E-4706-9D9B-69FC84DA4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797" y="2530057"/>
                <a:ext cx="384811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D4BF5288-280B-4129-B9E2-809E839DE2CF}"/>
              </a:ext>
            </a:extLst>
          </p:cNvPr>
          <p:cNvCxnSpPr>
            <a:cxnSpLocks/>
          </p:cNvCxnSpPr>
          <p:nvPr/>
        </p:nvCxnSpPr>
        <p:spPr>
          <a:xfrm flipH="1">
            <a:off x="9109635" y="3344126"/>
            <a:ext cx="220831" cy="540954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A8BCE964-646D-421B-B7CD-AA5CFD166EF3}"/>
                  </a:ext>
                </a:extLst>
              </p:cNvPr>
              <p:cNvSpPr txBox="1"/>
              <p:nvPr/>
            </p:nvSpPr>
            <p:spPr>
              <a:xfrm>
                <a:off x="8659037" y="3288351"/>
                <a:ext cx="7411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A8BCE964-646D-421B-B7CD-AA5CFD166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037" y="3288351"/>
                <a:ext cx="741196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ector reto 71">
            <a:extLst>
              <a:ext uri="{FF2B5EF4-FFF2-40B4-BE49-F238E27FC236}">
                <a16:creationId xmlns:a16="http://schemas.microsoft.com/office/drawing/2014/main" id="{CE5A3DCC-A5F6-4A71-B1E0-ADAB6F7CA2A8}"/>
              </a:ext>
            </a:extLst>
          </p:cNvPr>
          <p:cNvCxnSpPr>
            <a:cxnSpLocks/>
          </p:cNvCxnSpPr>
          <p:nvPr/>
        </p:nvCxnSpPr>
        <p:spPr>
          <a:xfrm flipH="1">
            <a:off x="9127048" y="4317820"/>
            <a:ext cx="105139" cy="698640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F0EC0581-47C8-44B4-BD53-55BBE4AC4BDB}"/>
                  </a:ext>
                </a:extLst>
              </p:cNvPr>
              <p:cNvSpPr txBox="1"/>
              <p:nvPr/>
            </p:nvSpPr>
            <p:spPr>
              <a:xfrm>
                <a:off x="8739844" y="4340472"/>
                <a:ext cx="384811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F0EC0581-47C8-44B4-BD53-55BBE4AC4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844" y="4340472"/>
                <a:ext cx="384811" cy="388889"/>
              </a:xfrm>
              <a:prstGeom prst="rect">
                <a:avLst/>
              </a:prstGeom>
              <a:blipFill>
                <a:blip r:embed="rId6"/>
                <a:stretch>
                  <a:fillRect r="-7937" b="-78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811276D8-ABE4-4994-A8EE-1A6FCE714076}"/>
                  </a:ext>
                </a:extLst>
              </p:cNvPr>
              <p:cNvSpPr txBox="1"/>
              <p:nvPr/>
            </p:nvSpPr>
            <p:spPr>
              <a:xfrm>
                <a:off x="9390644" y="2848468"/>
                <a:ext cx="5423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811276D8-ABE4-4994-A8EE-1A6FCE714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644" y="2848468"/>
                <a:ext cx="5423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Elipse 45">
            <a:extLst>
              <a:ext uri="{FF2B5EF4-FFF2-40B4-BE49-F238E27FC236}">
                <a16:creationId xmlns:a16="http://schemas.microsoft.com/office/drawing/2014/main" id="{E4D135FB-661E-4BDB-937F-A981A4E6454D}"/>
              </a:ext>
            </a:extLst>
          </p:cNvPr>
          <p:cNvSpPr/>
          <p:nvPr/>
        </p:nvSpPr>
        <p:spPr>
          <a:xfrm>
            <a:off x="9070693" y="4226990"/>
            <a:ext cx="237384" cy="23687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E49F13A-752A-44C0-9E06-A4568151AB7B}"/>
              </a:ext>
            </a:extLst>
          </p:cNvPr>
          <p:cNvSpPr txBox="1"/>
          <p:nvPr/>
        </p:nvSpPr>
        <p:spPr>
          <a:xfrm>
            <a:off x="9217389" y="3883304"/>
            <a:ext cx="464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4B263C65-BC9E-4F98-A62A-B1895A1E436A}"/>
                  </a:ext>
                </a:extLst>
              </p:cNvPr>
              <p:cNvSpPr txBox="1"/>
              <p:nvPr/>
            </p:nvSpPr>
            <p:spPr>
              <a:xfrm>
                <a:off x="4254396" y="5861097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4B263C65-BC9E-4F98-A62A-B1895A1E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396" y="5861097"/>
                <a:ext cx="4515558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ítulo 1">
            <a:extLst>
              <a:ext uri="{FF2B5EF4-FFF2-40B4-BE49-F238E27FC236}">
                <a16:creationId xmlns:a16="http://schemas.microsoft.com/office/drawing/2014/main" id="{20EA1B07-579D-4A1E-B852-3DAD2BCE608D}"/>
              </a:ext>
            </a:extLst>
          </p:cNvPr>
          <p:cNvSpPr txBox="1">
            <a:spLocks/>
          </p:cNvSpPr>
          <p:nvPr/>
        </p:nvSpPr>
        <p:spPr>
          <a:xfrm>
            <a:off x="5494866" y="539147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FFAAF27-75EF-457F-AD03-CDC9CB375646}"/>
                  </a:ext>
                </a:extLst>
              </p:cNvPr>
              <p:cNvSpPr txBox="1"/>
              <p:nvPr/>
            </p:nvSpPr>
            <p:spPr>
              <a:xfrm>
                <a:off x="8003436" y="5861097"/>
                <a:ext cx="4515558" cy="751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6" name="CaixaDeTexto 65">
                <a:extLst>
                  <a:ext uri="{FF2B5EF4-FFF2-40B4-BE49-F238E27FC236}">
                    <a16:creationId xmlns:a16="http://schemas.microsoft.com/office/drawing/2014/main" id="{5FFAAF27-75EF-457F-AD03-CDC9CB37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36" y="5861097"/>
                <a:ext cx="4515558" cy="7513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ítulo 1">
            <a:extLst>
              <a:ext uri="{FF2B5EF4-FFF2-40B4-BE49-F238E27FC236}">
                <a16:creationId xmlns:a16="http://schemas.microsoft.com/office/drawing/2014/main" id="{3CCF5A65-25DF-479A-97E5-1093240EDDF7}"/>
              </a:ext>
            </a:extLst>
          </p:cNvPr>
          <p:cNvSpPr txBox="1">
            <a:spLocks/>
          </p:cNvSpPr>
          <p:nvPr/>
        </p:nvSpPr>
        <p:spPr>
          <a:xfrm>
            <a:off x="9243906" y="539147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Anomalia de gravidade</a:t>
            </a:r>
          </a:p>
        </p:txBody>
      </p:sp>
    </p:spTree>
    <p:extLst>
      <p:ext uri="{BB962C8B-B14F-4D97-AF65-F5344CB8AC3E}">
        <p14:creationId xmlns:p14="http://schemas.microsoft.com/office/powerpoint/2010/main" val="536465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526123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4568604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7392230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7323059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6308123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6038123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6308123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5945966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7747351" y="2024787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0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646" y="5467180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9547" y="5130502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6814291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24237D17-E180-46F9-A048-AA86FFA407AA}"/>
              </a:ext>
            </a:extLst>
          </p:cNvPr>
          <p:cNvSpPr txBox="1">
            <a:spLocks/>
          </p:cNvSpPr>
          <p:nvPr/>
        </p:nvSpPr>
        <p:spPr>
          <a:xfrm>
            <a:off x="428351" y="2814632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Somente o efeitos das massas anômalas (ou fontes gravimétricas)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0B51706C-F504-4C5D-B1CC-DABFA5210AE5}"/>
              </a:ext>
            </a:extLst>
          </p:cNvPr>
          <p:cNvSpPr txBox="1">
            <a:spLocks/>
          </p:cNvSpPr>
          <p:nvPr/>
        </p:nvSpPr>
        <p:spPr>
          <a:xfrm>
            <a:off x="169271" y="4441962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Como acontece na prática?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695BE3F7-B816-4BA2-917F-D4BED7AB2AF6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</p:spTree>
    <p:extLst>
      <p:ext uri="{BB962C8B-B14F-4D97-AF65-F5344CB8AC3E}">
        <p14:creationId xmlns:p14="http://schemas.microsoft.com/office/powerpoint/2010/main" val="10392664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 com confiança média">
            <a:extLst>
              <a:ext uri="{FF2B5EF4-FFF2-40B4-BE49-F238E27FC236}">
                <a16:creationId xmlns:a16="http://schemas.microsoft.com/office/drawing/2014/main" id="{22951DB2-664B-4CC4-B2E6-A622560BD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590824" cy="6858000"/>
          </a:xfrm>
          <a:prstGeom prst="rect">
            <a:avLst/>
          </a:prstGeom>
        </p:spPr>
      </p:pic>
      <p:sp>
        <p:nvSpPr>
          <p:cNvPr id="21" name="Forma livre 24">
            <a:extLst>
              <a:ext uri="{FF2B5EF4-FFF2-40B4-BE49-F238E27FC236}">
                <a16:creationId xmlns:a16="http://schemas.microsoft.com/office/drawing/2014/main" id="{2E6D90D8-24C6-4C8C-85B0-4AEAE9440E1E}"/>
              </a:ext>
            </a:extLst>
          </p:cNvPr>
          <p:cNvSpPr/>
          <p:nvPr/>
        </p:nvSpPr>
        <p:spPr>
          <a:xfrm flipH="1">
            <a:off x="7590827" y="2092080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84D5F06-CABE-4D7E-BF84-8AEA74801A44}"/>
              </a:ext>
            </a:extLst>
          </p:cNvPr>
          <p:cNvCxnSpPr>
            <a:cxnSpLocks/>
          </p:cNvCxnSpPr>
          <p:nvPr/>
        </p:nvCxnSpPr>
        <p:spPr>
          <a:xfrm flipV="1">
            <a:off x="9372827" y="1778355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686D25F-6524-426B-93E1-A665A568D1D0}"/>
              </a:ext>
            </a:extLst>
          </p:cNvPr>
          <p:cNvSpPr/>
          <p:nvPr/>
        </p:nvSpPr>
        <p:spPr>
          <a:xfrm>
            <a:off x="9102827" y="1856454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15E7FE3-0C96-4FA9-BD32-C65FD930C947}"/>
              </a:ext>
            </a:extLst>
          </p:cNvPr>
          <p:cNvCxnSpPr>
            <a:cxnSpLocks/>
          </p:cNvCxnSpPr>
          <p:nvPr/>
        </p:nvCxnSpPr>
        <p:spPr>
          <a:xfrm flipV="1">
            <a:off x="9372827" y="3495833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ítulo 1">
            <a:extLst>
              <a:ext uri="{FF2B5EF4-FFF2-40B4-BE49-F238E27FC236}">
                <a16:creationId xmlns:a16="http://schemas.microsoft.com/office/drawing/2014/main" id="{AAB3E673-2B53-48C0-B200-64D717C61E43}"/>
              </a:ext>
            </a:extLst>
          </p:cNvPr>
          <p:cNvSpPr txBox="1">
            <a:spLocks/>
          </p:cNvSpPr>
          <p:nvPr/>
        </p:nvSpPr>
        <p:spPr>
          <a:xfrm>
            <a:off x="11448575" y="339000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990E4194-46F0-4EA9-A0AD-BFE386B70B52}"/>
              </a:ext>
            </a:extLst>
          </p:cNvPr>
          <p:cNvSpPr txBox="1">
            <a:spLocks/>
          </p:cNvSpPr>
          <p:nvPr/>
        </p:nvSpPr>
        <p:spPr>
          <a:xfrm>
            <a:off x="2828095" y="636628"/>
            <a:ext cx="345778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Módulo do Vetor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AAADE84-A8F9-4552-99C8-C9658AC1A8BE}"/>
                  </a:ext>
                </a:extLst>
              </p:cNvPr>
              <p:cNvSpPr/>
              <p:nvPr/>
            </p:nvSpPr>
            <p:spPr>
              <a:xfrm>
                <a:off x="8790256" y="3005745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9AAADE84-A8F9-4552-99C8-C9658AC1A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256" y="3005745"/>
                <a:ext cx="55579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35EAC02B-BCC0-4658-95D5-6E14CC91970C}"/>
                  </a:ext>
                </a:extLst>
              </p:cNvPr>
              <p:cNvSpPr txBox="1"/>
              <p:nvPr/>
            </p:nvSpPr>
            <p:spPr>
              <a:xfrm>
                <a:off x="7159949" y="87297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35EAC02B-BCC0-4658-95D5-6E14CC919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949" y="872975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2B118EE7-9C55-49E9-8747-4DFF231D9992}"/>
              </a:ext>
            </a:extLst>
          </p:cNvPr>
          <p:cNvSpPr txBox="1">
            <a:spLocks/>
          </p:cNvSpPr>
          <p:nvPr/>
        </p:nvSpPr>
        <p:spPr>
          <a:xfrm>
            <a:off x="0" y="3312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193CFFB8-9A7E-4AC3-A292-2A4D030DE87F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F9F8E5-10C1-4FC1-B54C-A084A7643635}"/>
              </a:ext>
            </a:extLst>
          </p:cNvPr>
          <p:cNvSpPr txBox="1"/>
          <p:nvPr/>
        </p:nvSpPr>
        <p:spPr>
          <a:xfrm>
            <a:off x="274405" y="5077562"/>
            <a:ext cx="5206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http://icgem.gfz-potsdam.de/home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International</a:t>
            </a:r>
            <a:r>
              <a:rPr lang="pt-BR" dirty="0"/>
              <a:t> Center for Global Earth Model (ICGEM)</a:t>
            </a:r>
          </a:p>
        </p:txBody>
      </p:sp>
      <p:pic>
        <p:nvPicPr>
          <p:cNvPr id="5" name="Imagem 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1541394-B9E9-4946-B400-B722AFC56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79" y="5278113"/>
            <a:ext cx="4882096" cy="14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0369EA5F-07C6-498D-869A-7F2113BD6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6"/>
            <a:ext cx="7419109" cy="6858000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2B118EE7-9C55-49E9-8747-4DFF231D9992}"/>
              </a:ext>
            </a:extLst>
          </p:cNvPr>
          <p:cNvSpPr txBox="1">
            <a:spLocks/>
          </p:cNvSpPr>
          <p:nvPr/>
        </p:nvSpPr>
        <p:spPr>
          <a:xfrm>
            <a:off x="0" y="121920"/>
            <a:ext cx="239268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3377775-2E99-4B88-BA5F-8D3BAB2914FE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CAC5E9D-2F29-4107-9E54-53D5FC9A7E70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Arco 15">
            <a:extLst>
              <a:ext uri="{FF2B5EF4-FFF2-40B4-BE49-F238E27FC236}">
                <a16:creationId xmlns:a16="http://schemas.microsoft.com/office/drawing/2014/main" id="{F873618A-81B8-4314-AA60-93D4188D080D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475A17EF-7B4C-45DA-A83E-2F688AD758A4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B0611AD-58B5-4406-9CFE-C1C18F22A90E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FE515978-20B6-4B2D-9EE2-1C9971B1DABA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ítulo 1">
            <a:extLst>
              <a:ext uri="{FF2B5EF4-FFF2-40B4-BE49-F238E27FC236}">
                <a16:creationId xmlns:a16="http://schemas.microsoft.com/office/drawing/2014/main" id="{4F40DB73-AE58-45C8-8C58-E4FFB4A0ED0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3E05B805-696C-4EFB-9704-0DDBFCF6B7D7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3E05B805-696C-4EFB-9704-0DDBFCF6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8A8E88B0-23AA-4DCB-B843-0AD3456AC34E}"/>
              </a:ext>
            </a:extLst>
          </p:cNvPr>
          <p:cNvSpPr txBox="1">
            <a:spLocks/>
          </p:cNvSpPr>
          <p:nvPr/>
        </p:nvSpPr>
        <p:spPr>
          <a:xfrm>
            <a:off x="3543368" y="820870"/>
            <a:ext cx="2552632" cy="9203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Módulo Vetor gravidade normal (sobre o elipsoide)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649A3ED2-E560-4460-BE2C-353F53E5DFD1}"/>
                  </a:ext>
                </a:extLst>
              </p:cNvPr>
              <p:cNvSpPr/>
              <p:nvPr/>
            </p:nvSpPr>
            <p:spPr>
              <a:xfrm>
                <a:off x="8929038" y="3457106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649A3ED2-E560-4460-BE2C-353F53E5D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038" y="3457106"/>
                <a:ext cx="55579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43C58D49-532C-45AF-B6F7-465C649544C7}"/>
              </a:ext>
            </a:extLst>
          </p:cNvPr>
          <p:cNvSpPr txBox="1">
            <a:spLocks/>
          </p:cNvSpPr>
          <p:nvPr/>
        </p:nvSpPr>
        <p:spPr>
          <a:xfrm>
            <a:off x="2080900" y="5205797"/>
            <a:ext cx="2506340" cy="54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Li </a:t>
            </a:r>
            <a:r>
              <a:rPr lang="pt-BR" sz="4400" b="1" dirty="0" err="1"/>
              <a:t>and</a:t>
            </a:r>
            <a:r>
              <a:rPr lang="pt-BR" sz="4400" b="1" dirty="0"/>
              <a:t> </a:t>
            </a:r>
            <a:r>
              <a:rPr lang="pt-BR" sz="4400" b="1" dirty="0" err="1"/>
              <a:t>Gotze</a:t>
            </a:r>
            <a:r>
              <a:rPr lang="pt-BR" sz="4400" b="1" dirty="0"/>
              <a:t> (2001)</a:t>
            </a: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5F0C3FCC-85CB-4A0D-A017-11062E7C97AE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</p:spTree>
    <p:extLst>
      <p:ext uri="{BB962C8B-B14F-4D97-AF65-F5344CB8AC3E}">
        <p14:creationId xmlns:p14="http://schemas.microsoft.com/office/powerpoint/2010/main" val="37001128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568468" y="2532036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7740452" y="2570882"/>
            <a:ext cx="3492000" cy="2628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FE9F237-B1DF-412C-8EBC-11DE6BAE4CA3}"/>
              </a:ext>
            </a:extLst>
          </p:cNvPr>
          <p:cNvSpPr/>
          <p:nvPr/>
        </p:nvSpPr>
        <p:spPr>
          <a:xfrm>
            <a:off x="9439766" y="3839483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1F7EC4AC-0CCE-4B95-8FE1-50051390B377}"/>
              </a:ext>
            </a:extLst>
          </p:cNvPr>
          <p:cNvSpPr/>
          <p:nvPr/>
        </p:nvSpPr>
        <p:spPr>
          <a:xfrm>
            <a:off x="9216676" y="2318792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ítulo 1">
            <a:extLst>
              <a:ext uri="{FF2B5EF4-FFF2-40B4-BE49-F238E27FC236}">
                <a16:creationId xmlns:a16="http://schemas.microsoft.com/office/drawing/2014/main" id="{FC095B31-083A-4798-A7CA-C940C1B52CED}"/>
              </a:ext>
            </a:extLst>
          </p:cNvPr>
          <p:cNvSpPr txBox="1">
            <a:spLocks/>
          </p:cNvSpPr>
          <p:nvPr/>
        </p:nvSpPr>
        <p:spPr>
          <a:xfrm>
            <a:off x="9170101" y="16814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:a16="http://schemas.microsoft.com/office/drawing/2014/main" id="{3276A45E-D6B4-4B38-BFC3-825D73D71FAF}"/>
              </a:ext>
            </a:extLst>
          </p:cNvPr>
          <p:cNvCxnSpPr>
            <a:cxnSpLocks/>
          </p:cNvCxnSpPr>
          <p:nvPr/>
        </p:nvCxnSpPr>
        <p:spPr>
          <a:xfrm flipV="1">
            <a:off x="949421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354056B3-DEA2-4123-AB60-203CFC952547}"/>
              </a:ext>
            </a:extLst>
          </p:cNvPr>
          <p:cNvCxnSpPr>
            <a:cxnSpLocks/>
          </p:cNvCxnSpPr>
          <p:nvPr/>
        </p:nvCxnSpPr>
        <p:spPr>
          <a:xfrm flipV="1">
            <a:off x="9551368" y="38976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ítulo 1">
            <a:extLst>
              <a:ext uri="{FF2B5EF4-FFF2-40B4-BE49-F238E27FC236}">
                <a16:creationId xmlns:a16="http://schemas.microsoft.com/office/drawing/2014/main" id="{1BAB232B-492E-4352-A8BD-E1779FF5A771}"/>
              </a:ext>
            </a:extLst>
          </p:cNvPr>
          <p:cNvSpPr txBox="1">
            <a:spLocks/>
          </p:cNvSpPr>
          <p:nvPr/>
        </p:nvSpPr>
        <p:spPr>
          <a:xfrm>
            <a:off x="11532301" y="38150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3A92BF-5984-457D-9817-0FCE34E19A6D}"/>
              </a:ext>
            </a:extLst>
          </p:cNvPr>
          <p:cNvSpPr/>
          <p:nvPr/>
        </p:nvSpPr>
        <p:spPr>
          <a:xfrm>
            <a:off x="107116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5660F08A-24A1-4B20-80CD-70207B81825F}"/>
              </a:ext>
            </a:extLst>
          </p:cNvPr>
          <p:cNvSpPr txBox="1"/>
          <p:nvPr/>
        </p:nvSpPr>
        <p:spPr>
          <a:xfrm>
            <a:off x="1069965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2C195CDB-CEF3-4923-942F-4A1C597BE217}"/>
              </a:ext>
            </a:extLst>
          </p:cNvPr>
          <p:cNvSpPr txBox="1"/>
          <p:nvPr/>
        </p:nvSpPr>
        <p:spPr>
          <a:xfrm>
            <a:off x="1100964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434575" y="2835615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365404" y="2318046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350468" y="2218311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2080468" y="2296410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350468" y="3935789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988311" y="166077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4426216" y="3829959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D51DC68-16C1-48DC-B838-B7B493379170}"/>
              </a:ext>
            </a:extLst>
          </p:cNvPr>
          <p:cNvSpPr txBox="1"/>
          <p:nvPr/>
        </p:nvSpPr>
        <p:spPr>
          <a:xfrm>
            <a:off x="3789696" y="2539142"/>
            <a:ext cx="10683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3600" dirty="0"/>
              <a:t>(</a:t>
            </a:r>
            <a:r>
              <a:rPr lang="pt-BR" sz="3600" dirty="0" err="1"/>
              <a:t>x,y,z</a:t>
            </a:r>
            <a:r>
              <a:rPr lang="pt-BR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1A471551-2A07-4B1F-8895-EAB30FBF7549}"/>
              </a:ext>
            </a:extLst>
          </p:cNvPr>
          <p:cNvSpPr txBox="1">
            <a:spLocks/>
          </p:cNvSpPr>
          <p:nvPr/>
        </p:nvSpPr>
        <p:spPr>
          <a:xfrm>
            <a:off x="1422297" y="542469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real</a:t>
            </a:r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9A8D5C3C-D422-43F9-A69E-49E479C7D689}"/>
              </a:ext>
            </a:extLst>
          </p:cNvPr>
          <p:cNvSpPr txBox="1">
            <a:spLocks/>
          </p:cNvSpPr>
          <p:nvPr/>
        </p:nvSpPr>
        <p:spPr>
          <a:xfrm>
            <a:off x="8736797" y="5278435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Terra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221" y="1755326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220121" y="107259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3838221" y="4924023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221" y="4924023"/>
                <a:ext cx="451555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5076121" y="4489069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8B0A715-8545-4C58-9E96-6F15D94C8811}"/>
                  </a:ext>
                </a:extLst>
              </p:cNvPr>
              <p:cNvSpPr/>
              <p:nvPr/>
            </p:nvSpPr>
            <p:spPr>
              <a:xfrm>
                <a:off x="1767897" y="3445701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8B0A715-8545-4C58-9E96-6F15D94C8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897" y="3445701"/>
                <a:ext cx="55579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885212" y="2771774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F58BFAB-734C-42A7-B0AE-03AEBE5DD812}"/>
                  </a:ext>
                </a:extLst>
              </p:cNvPr>
              <p:cNvSpPr/>
              <p:nvPr/>
            </p:nvSpPr>
            <p:spPr>
              <a:xfrm>
                <a:off x="8929038" y="3457106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</m:acc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9F58BFAB-734C-42A7-B0AE-03AEBE5DD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038" y="3457106"/>
                <a:ext cx="555793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ítulo 1">
            <a:extLst>
              <a:ext uri="{FF2B5EF4-FFF2-40B4-BE49-F238E27FC236}">
                <a16:creationId xmlns:a16="http://schemas.microsoft.com/office/drawing/2014/main" id="{F38187A7-1A89-4151-86A3-DC0516E5786A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</p:spTree>
    <p:extLst>
      <p:ext uri="{BB962C8B-B14F-4D97-AF65-F5344CB8AC3E}">
        <p14:creationId xmlns:p14="http://schemas.microsoft.com/office/powerpoint/2010/main" val="398178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6BD86B6-E456-40B0-8EE7-2D1D02011551}"/>
              </a:ext>
            </a:extLst>
          </p:cNvPr>
          <p:cNvSpPr/>
          <p:nvPr/>
        </p:nvSpPr>
        <p:spPr>
          <a:xfrm>
            <a:off x="384516" y="4555221"/>
            <a:ext cx="1641231" cy="1655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62E43DF-5A4B-4716-A339-2B80101A8123}"/>
              </a:ext>
            </a:extLst>
          </p:cNvPr>
          <p:cNvSpPr/>
          <p:nvPr/>
        </p:nvSpPr>
        <p:spPr>
          <a:xfrm>
            <a:off x="1815325" y="2041703"/>
            <a:ext cx="758469" cy="729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9775BDC-AC25-4F0E-B450-B03FD51D7B59}"/>
              </a:ext>
            </a:extLst>
          </p:cNvPr>
          <p:cNvCxnSpPr>
            <a:cxnSpLocks/>
          </p:cNvCxnSpPr>
          <p:nvPr/>
        </p:nvCxnSpPr>
        <p:spPr>
          <a:xfrm flipV="1">
            <a:off x="1242646" y="2406291"/>
            <a:ext cx="951913" cy="2976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ítulo 1">
            <a:extLst>
              <a:ext uri="{FF2B5EF4-FFF2-40B4-BE49-F238E27FC236}">
                <a16:creationId xmlns:a16="http://schemas.microsoft.com/office/drawing/2014/main" id="{8296C726-FD40-4F3A-A1C3-113BCA33A2D0}"/>
              </a:ext>
            </a:extLst>
          </p:cNvPr>
          <p:cNvSpPr txBox="1">
            <a:spLocks/>
          </p:cNvSpPr>
          <p:nvPr/>
        </p:nvSpPr>
        <p:spPr>
          <a:xfrm>
            <a:off x="3139439" y="1521195"/>
            <a:ext cx="9144000" cy="6047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Descreve a atração gravitacional entre duas massas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760302-CB99-4D81-A5FA-90C1A1C3F938}"/>
              </a:ext>
            </a:extLst>
          </p:cNvPr>
          <p:cNvSpPr txBox="1"/>
          <p:nvPr/>
        </p:nvSpPr>
        <p:spPr>
          <a:xfrm>
            <a:off x="830855" y="4945378"/>
            <a:ext cx="710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E2507F-2C35-45E8-AC10-D34F83CAB92B}"/>
              </a:ext>
            </a:extLst>
          </p:cNvPr>
          <p:cNvSpPr txBox="1"/>
          <p:nvPr/>
        </p:nvSpPr>
        <p:spPr>
          <a:xfrm>
            <a:off x="1856165" y="1939882"/>
            <a:ext cx="67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591506E-01D6-4BA5-A584-560FB38C1906}"/>
              </a:ext>
            </a:extLst>
          </p:cNvPr>
          <p:cNvSpPr txBox="1"/>
          <p:nvPr/>
        </p:nvSpPr>
        <p:spPr>
          <a:xfrm>
            <a:off x="1403660" y="3077021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A007869-1A6E-413F-A95F-E5FC38A5E276}"/>
                  </a:ext>
                </a:extLst>
              </p:cNvPr>
              <p:cNvSpPr txBox="1"/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b="1" i="0" smtClean="0">
                          <a:latin typeface="Cambria Math" panose="02040503050406030204" pitchFamily="18" charset="0"/>
                        </a:rPr>
                        <m:t>𝐅</m:t>
                      </m:r>
                      <m:r>
                        <a:rPr lang="pt-BR" sz="4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pt-BR" sz="4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48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pt-BR" sz="4800" b="1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A007869-1A6E-413F-A95F-E5FC38A5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47" y="2489979"/>
                <a:ext cx="3545059" cy="14230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ítulo 1">
            <a:extLst>
              <a:ext uri="{FF2B5EF4-FFF2-40B4-BE49-F238E27FC236}">
                <a16:creationId xmlns:a16="http://schemas.microsoft.com/office/drawing/2014/main" id="{E31815FC-805B-4B31-9A70-DA44561161AC}"/>
              </a:ext>
            </a:extLst>
          </p:cNvPr>
          <p:cNvSpPr txBox="1">
            <a:spLocks/>
          </p:cNvSpPr>
          <p:nvPr/>
        </p:nvSpPr>
        <p:spPr>
          <a:xfrm>
            <a:off x="2393909" y="4107766"/>
            <a:ext cx="8154821" cy="9368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É denominada como constante gravitacional que em unidades do SI é dada por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7A8F790-83B1-4B60-9BDA-D0D4043538CD}"/>
                  </a:ext>
                </a:extLst>
              </p:cNvPr>
              <p:cNvSpPr txBox="1"/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=6,67.</m:t>
                    </m:r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−11 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sz="32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7A8F790-83B1-4B60-9BDA-D0D404353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703" y="5320318"/>
                <a:ext cx="567631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B1C2B36F-BB7A-44E7-87BF-29A6F03426D2}"/>
              </a:ext>
            </a:extLst>
          </p:cNvPr>
          <p:cNvSpPr txBox="1">
            <a:spLocks/>
          </p:cNvSpPr>
          <p:nvPr/>
        </p:nvSpPr>
        <p:spPr>
          <a:xfrm>
            <a:off x="-85784" y="142719"/>
            <a:ext cx="7427635" cy="10756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Tem como ponto de partida a Lei da Gravitação Universal, publicada no século XVII por Newton 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9E528F6-827C-490A-9418-DEB9E02E7C0A}"/>
              </a:ext>
            </a:extLst>
          </p:cNvPr>
          <p:cNvSpPr txBox="1">
            <a:spLocks/>
          </p:cNvSpPr>
          <p:nvPr/>
        </p:nvSpPr>
        <p:spPr>
          <a:xfrm>
            <a:off x="0" y="6420550"/>
            <a:ext cx="2066983" cy="4007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1600" dirty="0"/>
              <a:t>(</a:t>
            </a:r>
            <a:r>
              <a:rPr lang="pt-BR" sz="1600" dirty="0" err="1"/>
              <a:t>Nussenzveig</a:t>
            </a:r>
            <a:r>
              <a:rPr lang="pt-BR" sz="1600" dirty="0"/>
              <a:t>, 2002)</a:t>
            </a:r>
          </a:p>
        </p:txBody>
      </p:sp>
    </p:spTree>
    <p:extLst>
      <p:ext uri="{BB962C8B-B14F-4D97-AF65-F5344CB8AC3E}">
        <p14:creationId xmlns:p14="http://schemas.microsoft.com/office/powerpoint/2010/main" val="33480477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1D07AE1A-B580-4A0B-9DF6-9089B4400A95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56778" y="572012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78" y="5720120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076121" y="5250276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p:pic>
        <p:nvPicPr>
          <p:cNvPr id="47" name="Imagem 46" descr="Gráfico&#10;&#10;Descrição gerada automaticamente com confiança média">
            <a:extLst>
              <a:ext uri="{FF2B5EF4-FFF2-40B4-BE49-F238E27FC236}">
                <a16:creationId xmlns:a16="http://schemas.microsoft.com/office/drawing/2014/main" id="{A3D3C97F-1864-42BD-B62F-857D9C905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2" b="26833"/>
          <a:stretch/>
        </p:blipFill>
        <p:spPr>
          <a:xfrm>
            <a:off x="97999" y="2304068"/>
            <a:ext cx="5636855" cy="2451341"/>
          </a:xfrm>
          <a:prstGeom prst="rect">
            <a:avLst/>
          </a:prstGeom>
        </p:spPr>
      </p:pic>
      <p:pic>
        <p:nvPicPr>
          <p:cNvPr id="48" name="Imagem 47" descr="Gráfico&#10;&#10;Descrição gerada automaticamente com confiança média">
            <a:extLst>
              <a:ext uri="{FF2B5EF4-FFF2-40B4-BE49-F238E27FC236}">
                <a16:creationId xmlns:a16="http://schemas.microsoft.com/office/drawing/2014/main" id="{A938A85B-6F15-4A5D-B365-7D0742681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6" b="23853"/>
          <a:stretch/>
        </p:blipFill>
        <p:spPr>
          <a:xfrm>
            <a:off x="6538844" y="2114152"/>
            <a:ext cx="5635280" cy="2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904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1D07AE1A-B580-4A0B-9DF6-9089B4400A95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56778" y="572012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78" y="5720120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076121" y="5250276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25A4B98-88CC-4049-8941-BC4C0198433F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0A25061-99ED-43FA-B73E-E40392E066F0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m 46" descr="Gráfico&#10;&#10;Descrição gerada automaticamente com confiança média">
            <a:extLst>
              <a:ext uri="{FF2B5EF4-FFF2-40B4-BE49-F238E27FC236}">
                <a16:creationId xmlns:a16="http://schemas.microsoft.com/office/drawing/2014/main" id="{A3D3C97F-1864-42BD-B62F-857D9C905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2" b="26833"/>
          <a:stretch/>
        </p:blipFill>
        <p:spPr>
          <a:xfrm>
            <a:off x="97999" y="2304068"/>
            <a:ext cx="5636855" cy="2451341"/>
          </a:xfrm>
          <a:prstGeom prst="rect">
            <a:avLst/>
          </a:prstGeom>
        </p:spPr>
      </p:pic>
      <p:pic>
        <p:nvPicPr>
          <p:cNvPr id="48" name="Imagem 47" descr="Gráfico&#10;&#10;Descrição gerada automaticamente com confiança média">
            <a:extLst>
              <a:ext uri="{FF2B5EF4-FFF2-40B4-BE49-F238E27FC236}">
                <a16:creationId xmlns:a16="http://schemas.microsoft.com/office/drawing/2014/main" id="{A938A85B-6F15-4A5D-B365-7D07426812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66" b="23853"/>
          <a:stretch/>
        </p:blipFill>
        <p:spPr>
          <a:xfrm>
            <a:off x="6538844" y="2114152"/>
            <a:ext cx="5635280" cy="2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97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/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  <m:r>
                        <a:rPr lang="pt-BR" sz="40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0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4000" i="0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307C9AD7-40C6-4090-97FE-0DF2DF06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32" y="917827"/>
                <a:ext cx="4427745" cy="7264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5301EA07-EA27-4136-B3E2-42565D9A9C82}"/>
              </a:ext>
            </a:extLst>
          </p:cNvPr>
          <p:cNvSpPr txBox="1">
            <a:spLocks/>
          </p:cNvSpPr>
          <p:nvPr/>
        </p:nvSpPr>
        <p:spPr>
          <a:xfrm>
            <a:off x="8960125" y="30660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normal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1D07AE1A-B580-4A0B-9DF6-9089B4400A95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/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l-GR" sz="4000" i="1">
                              <a:solidFill>
                                <a:schemeClr val="accent1"/>
                              </a:solidFill>
                              <a:latin typeface="Cambria Math"/>
                              <a:ea typeface="Cambria Math"/>
                            </a:rPr>
                            <m:t>Φ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63363D60-5342-4F7F-8174-45F7DA4D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9" y="916765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ítulo 1">
            <a:extLst>
              <a:ext uri="{FF2B5EF4-FFF2-40B4-BE49-F238E27FC236}">
                <a16:creationId xmlns:a16="http://schemas.microsoft.com/office/drawing/2014/main" id="{A1F59110-A1EE-426F-8837-2B8FFE08C163}"/>
              </a:ext>
            </a:extLst>
          </p:cNvPr>
          <p:cNvSpPr txBox="1">
            <a:spLocks/>
          </p:cNvSpPr>
          <p:nvPr/>
        </p:nvSpPr>
        <p:spPr>
          <a:xfrm>
            <a:off x="1551401" y="388646"/>
            <a:ext cx="1586974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gravidade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3956778" y="5720120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778" y="5720120"/>
                <a:ext cx="451555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5076121" y="5250276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25A4B98-88CC-4049-8941-BC4C0198433F}"/>
              </a:ext>
            </a:extLst>
          </p:cNvPr>
          <p:cNvCxnSpPr/>
          <p:nvPr/>
        </p:nvCxnSpPr>
        <p:spPr>
          <a:xfrm flipH="1">
            <a:off x="3365404" y="649357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90A25061-99ED-43FA-B73E-E40392E066F0}"/>
              </a:ext>
            </a:extLst>
          </p:cNvPr>
          <p:cNvCxnSpPr/>
          <p:nvPr/>
        </p:nvCxnSpPr>
        <p:spPr>
          <a:xfrm flipH="1">
            <a:off x="10848920" y="688403"/>
            <a:ext cx="767064" cy="110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DFDD6752-6B3E-43AE-BA2E-5B3632110C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0" b="26222"/>
          <a:stretch/>
        </p:blipFill>
        <p:spPr>
          <a:xfrm>
            <a:off x="2987040" y="1873732"/>
            <a:ext cx="6858000" cy="32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31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ítulo 1">
            <a:extLst>
              <a:ext uri="{FF2B5EF4-FFF2-40B4-BE49-F238E27FC236}">
                <a16:creationId xmlns:a16="http://schemas.microsoft.com/office/drawing/2014/main" id="{1D07AE1A-B580-4A0B-9DF6-9089B4400A95}"/>
              </a:ext>
            </a:extLst>
          </p:cNvPr>
          <p:cNvSpPr txBox="1">
            <a:spLocks/>
          </p:cNvSpPr>
          <p:nvPr/>
        </p:nvSpPr>
        <p:spPr>
          <a:xfrm>
            <a:off x="-119660" y="6355573"/>
            <a:ext cx="4515558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(Hofmann-</a:t>
            </a:r>
            <a:r>
              <a:rPr lang="pt-BR" sz="1400" dirty="0" err="1"/>
              <a:t>Wellenhof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Moritz, 2005; Li </a:t>
            </a:r>
            <a:r>
              <a:rPr lang="pt-BR" sz="1400" dirty="0" err="1"/>
              <a:t>and</a:t>
            </a:r>
            <a:r>
              <a:rPr lang="pt-BR" sz="1400" dirty="0"/>
              <a:t> Gotze,2001)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48EDCE8-9C48-40A0-862A-610AF8F2E707}"/>
              </a:ext>
            </a:extLst>
          </p:cNvPr>
          <p:cNvSpPr txBox="1">
            <a:spLocks/>
          </p:cNvSpPr>
          <p:nvPr/>
        </p:nvSpPr>
        <p:spPr>
          <a:xfrm>
            <a:off x="5076121" y="304054"/>
            <a:ext cx="2635319" cy="9608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Superfície </a:t>
            </a:r>
            <a:r>
              <a:rPr lang="pt-BR" sz="4400" b="1" dirty="0" err="1"/>
              <a:t>Geoidal</a:t>
            </a:r>
            <a:endParaRPr lang="pt-BR" sz="4400" b="1" dirty="0"/>
          </a:p>
        </p:txBody>
      </p:sp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B0A32862-7184-497D-8497-531CA6BB8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4" b="25333"/>
          <a:stretch/>
        </p:blipFill>
        <p:spPr>
          <a:xfrm>
            <a:off x="1782397" y="1264919"/>
            <a:ext cx="9222765" cy="481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9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0288A66-3CF9-4CEF-80FD-9D6ACF1DBDEF}"/>
              </a:ext>
            </a:extLst>
          </p:cNvPr>
          <p:cNvCxnSpPr>
            <a:cxnSpLocks/>
          </p:cNvCxnSpPr>
          <p:nvPr/>
        </p:nvCxnSpPr>
        <p:spPr>
          <a:xfrm flipH="1">
            <a:off x="9326899" y="2438555"/>
            <a:ext cx="129460" cy="865286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orma livre 24">
            <a:extLst>
              <a:ext uri="{FF2B5EF4-FFF2-40B4-BE49-F238E27FC236}">
                <a16:creationId xmlns:a16="http://schemas.microsoft.com/office/drawing/2014/main" id="{BF2765BD-7AA5-45F3-8C29-FEDEFBD5181A}"/>
              </a:ext>
            </a:extLst>
          </p:cNvPr>
          <p:cNvSpPr/>
          <p:nvPr/>
        </p:nvSpPr>
        <p:spPr>
          <a:xfrm flipH="1">
            <a:off x="470952" y="2017681"/>
            <a:ext cx="3564000" cy="2673840"/>
          </a:xfrm>
          <a:custGeom>
            <a:avLst/>
            <a:gdLst>
              <a:gd name="connsiteX0" fmla="*/ 1771222 w 3535092"/>
              <a:gd name="connsiteY0" fmla="*/ 18423 h 2673840"/>
              <a:gd name="connsiteX1" fmla="*/ 1639548 w 3535092"/>
              <a:gd name="connsiteY1" fmla="*/ 11107 h 2673840"/>
              <a:gd name="connsiteX2" fmla="*/ 1449353 w 3535092"/>
              <a:gd name="connsiteY2" fmla="*/ 3792 h 2673840"/>
              <a:gd name="connsiteX3" fmla="*/ 1207951 w 3535092"/>
              <a:gd name="connsiteY3" fmla="*/ 47683 h 2673840"/>
              <a:gd name="connsiteX4" fmla="*/ 1061647 w 3535092"/>
              <a:gd name="connsiteY4" fmla="*/ 98890 h 2673840"/>
              <a:gd name="connsiteX5" fmla="*/ 908028 w 3535092"/>
              <a:gd name="connsiteY5" fmla="*/ 179357 h 2673840"/>
              <a:gd name="connsiteX6" fmla="*/ 842191 w 3535092"/>
              <a:gd name="connsiteY6" fmla="*/ 252509 h 2673840"/>
              <a:gd name="connsiteX7" fmla="*/ 659311 w 3535092"/>
              <a:gd name="connsiteY7" fmla="*/ 369552 h 2673840"/>
              <a:gd name="connsiteX8" fmla="*/ 447170 w 3535092"/>
              <a:gd name="connsiteY8" fmla="*/ 515856 h 2673840"/>
              <a:gd name="connsiteX9" fmla="*/ 315497 w 3535092"/>
              <a:gd name="connsiteY9" fmla="*/ 640215 h 2673840"/>
              <a:gd name="connsiteX10" fmla="*/ 198454 w 3535092"/>
              <a:gd name="connsiteY10" fmla="*/ 757258 h 2673840"/>
              <a:gd name="connsiteX11" fmla="*/ 103356 w 3535092"/>
              <a:gd name="connsiteY11" fmla="*/ 896247 h 2673840"/>
              <a:gd name="connsiteX12" fmla="*/ 8258 w 3535092"/>
              <a:gd name="connsiteY12" fmla="*/ 1086442 h 2673840"/>
              <a:gd name="connsiteX13" fmla="*/ 8258 w 3535092"/>
              <a:gd name="connsiteY13" fmla="*/ 1123018 h 2673840"/>
              <a:gd name="connsiteX14" fmla="*/ 37519 w 3535092"/>
              <a:gd name="connsiteY14" fmla="*/ 1218115 h 2673840"/>
              <a:gd name="connsiteX15" fmla="*/ 37519 w 3535092"/>
              <a:gd name="connsiteY15" fmla="*/ 1379050 h 2673840"/>
              <a:gd name="connsiteX16" fmla="*/ 52150 w 3535092"/>
              <a:gd name="connsiteY16" fmla="*/ 1503408 h 2673840"/>
              <a:gd name="connsiteX17" fmla="*/ 59465 w 3535092"/>
              <a:gd name="connsiteY17" fmla="*/ 1678973 h 2673840"/>
              <a:gd name="connsiteX18" fmla="*/ 74095 w 3535092"/>
              <a:gd name="connsiteY18" fmla="*/ 1781386 h 2673840"/>
              <a:gd name="connsiteX19" fmla="*/ 191138 w 3535092"/>
              <a:gd name="connsiteY19" fmla="*/ 1898429 h 2673840"/>
              <a:gd name="connsiteX20" fmla="*/ 322812 w 3535092"/>
              <a:gd name="connsiteY20" fmla="*/ 2015472 h 2673840"/>
              <a:gd name="connsiteX21" fmla="*/ 395964 w 3535092"/>
              <a:gd name="connsiteY21" fmla="*/ 2110570 h 2673840"/>
              <a:gd name="connsiteX22" fmla="*/ 549583 w 3535092"/>
              <a:gd name="connsiteY22" fmla="*/ 2249559 h 2673840"/>
              <a:gd name="connsiteX23" fmla="*/ 637366 w 3535092"/>
              <a:gd name="connsiteY23" fmla="*/ 2286135 h 2673840"/>
              <a:gd name="connsiteX24" fmla="*/ 681257 w 3535092"/>
              <a:gd name="connsiteY24" fmla="*/ 2381232 h 2673840"/>
              <a:gd name="connsiteX25" fmla="*/ 812930 w 3535092"/>
              <a:gd name="connsiteY25" fmla="*/ 2476330 h 2673840"/>
              <a:gd name="connsiteX26" fmla="*/ 1120169 w 3535092"/>
              <a:gd name="connsiteY26" fmla="*/ 2556797 h 2673840"/>
              <a:gd name="connsiteX27" fmla="*/ 1237212 w 3535092"/>
              <a:gd name="connsiteY27" fmla="*/ 2578743 h 2673840"/>
              <a:gd name="connsiteX28" fmla="*/ 1420092 w 3535092"/>
              <a:gd name="connsiteY28" fmla="*/ 2637264 h 2673840"/>
              <a:gd name="connsiteX29" fmla="*/ 1551766 w 3535092"/>
              <a:gd name="connsiteY29" fmla="*/ 2673840 h 2673840"/>
              <a:gd name="connsiteX30" fmla="*/ 1785852 w 3535092"/>
              <a:gd name="connsiteY30" fmla="*/ 2673840 h 2673840"/>
              <a:gd name="connsiteX31" fmla="*/ 1895580 w 3535092"/>
              <a:gd name="connsiteY31" fmla="*/ 2637264 h 2673840"/>
              <a:gd name="connsiteX32" fmla="*/ 2049199 w 3535092"/>
              <a:gd name="connsiteY32" fmla="*/ 2608003 h 2673840"/>
              <a:gd name="connsiteX33" fmla="*/ 2327177 w 3535092"/>
              <a:gd name="connsiteY33" fmla="*/ 2629949 h 2673840"/>
              <a:gd name="connsiteX34" fmla="*/ 2627100 w 3535092"/>
              <a:gd name="connsiteY34" fmla="*/ 2520221 h 2673840"/>
              <a:gd name="connsiteX35" fmla="*/ 2744143 w 3535092"/>
              <a:gd name="connsiteY35" fmla="*/ 2395863 h 2673840"/>
              <a:gd name="connsiteX36" fmla="*/ 2948969 w 3535092"/>
              <a:gd name="connsiteY36" fmla="*/ 2264189 h 2673840"/>
              <a:gd name="connsiteX37" fmla="*/ 3124534 w 3535092"/>
              <a:gd name="connsiteY37" fmla="*/ 2117885 h 2673840"/>
              <a:gd name="connsiteX38" fmla="*/ 3263522 w 3535092"/>
              <a:gd name="connsiteY38" fmla="*/ 1964266 h 2673840"/>
              <a:gd name="connsiteX39" fmla="*/ 3373250 w 3535092"/>
              <a:gd name="connsiteY39" fmla="*/ 1913059 h 2673840"/>
              <a:gd name="connsiteX40" fmla="*/ 3482978 w 3535092"/>
              <a:gd name="connsiteY40" fmla="*/ 1737495 h 2673840"/>
              <a:gd name="connsiteX41" fmla="*/ 3534185 w 3535092"/>
              <a:gd name="connsiteY41" fmla="*/ 1525354 h 2673840"/>
              <a:gd name="connsiteX42" fmla="*/ 3512239 w 3535092"/>
              <a:gd name="connsiteY42" fmla="*/ 1357104 h 2673840"/>
              <a:gd name="connsiteX43" fmla="*/ 3468348 w 3535092"/>
              <a:gd name="connsiteY43" fmla="*/ 1123018 h 2673840"/>
              <a:gd name="connsiteX44" fmla="*/ 3431772 w 3535092"/>
              <a:gd name="connsiteY44" fmla="*/ 852355 h 2673840"/>
              <a:gd name="connsiteX45" fmla="*/ 3365935 w 3535092"/>
              <a:gd name="connsiteY45" fmla="*/ 691421 h 2673840"/>
              <a:gd name="connsiteX46" fmla="*/ 3285468 w 3535092"/>
              <a:gd name="connsiteY46" fmla="*/ 552432 h 2673840"/>
              <a:gd name="connsiteX47" fmla="*/ 3168425 w 3535092"/>
              <a:gd name="connsiteY47" fmla="*/ 486595 h 2673840"/>
              <a:gd name="connsiteX48" fmla="*/ 3036751 w 3535092"/>
              <a:gd name="connsiteY48" fmla="*/ 464650 h 2673840"/>
              <a:gd name="connsiteX49" fmla="*/ 2912393 w 3535092"/>
              <a:gd name="connsiteY49" fmla="*/ 406128 h 2673840"/>
              <a:gd name="connsiteX50" fmla="*/ 2802665 w 3535092"/>
              <a:gd name="connsiteY50" fmla="*/ 311031 h 2673840"/>
              <a:gd name="connsiteX51" fmla="*/ 2649046 w 3535092"/>
              <a:gd name="connsiteY51" fmla="*/ 215933 h 2673840"/>
              <a:gd name="connsiteX52" fmla="*/ 2495426 w 3535092"/>
              <a:gd name="connsiteY52" fmla="*/ 120835 h 2673840"/>
              <a:gd name="connsiteX53" fmla="*/ 2371068 w 3535092"/>
              <a:gd name="connsiteY53" fmla="*/ 54999 h 2673840"/>
              <a:gd name="connsiteX54" fmla="*/ 2173558 w 3535092"/>
              <a:gd name="connsiteY54" fmla="*/ 3792 h 2673840"/>
              <a:gd name="connsiteX55" fmla="*/ 1910210 w 3535092"/>
              <a:gd name="connsiteY55" fmla="*/ 3792 h 2673840"/>
              <a:gd name="connsiteX56" fmla="*/ 1771222 w 3535092"/>
              <a:gd name="connsiteY56" fmla="*/ 18423 h 267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35092" h="2673840">
                <a:moveTo>
                  <a:pt x="1771222" y="18423"/>
                </a:moveTo>
                <a:lnTo>
                  <a:pt x="1639548" y="11107"/>
                </a:lnTo>
                <a:cubicBezTo>
                  <a:pt x="1585903" y="8669"/>
                  <a:pt x="1521286" y="-2304"/>
                  <a:pt x="1449353" y="3792"/>
                </a:cubicBezTo>
                <a:cubicBezTo>
                  <a:pt x="1377420" y="9888"/>
                  <a:pt x="1272569" y="31833"/>
                  <a:pt x="1207951" y="47683"/>
                </a:cubicBezTo>
                <a:cubicBezTo>
                  <a:pt x="1143333" y="63533"/>
                  <a:pt x="1111634" y="76944"/>
                  <a:pt x="1061647" y="98890"/>
                </a:cubicBezTo>
                <a:cubicBezTo>
                  <a:pt x="1011660" y="120836"/>
                  <a:pt x="944604" y="153754"/>
                  <a:pt x="908028" y="179357"/>
                </a:cubicBezTo>
                <a:cubicBezTo>
                  <a:pt x="871452" y="204960"/>
                  <a:pt x="883644" y="220810"/>
                  <a:pt x="842191" y="252509"/>
                </a:cubicBezTo>
                <a:cubicBezTo>
                  <a:pt x="800738" y="284208"/>
                  <a:pt x="725148" y="325661"/>
                  <a:pt x="659311" y="369552"/>
                </a:cubicBezTo>
                <a:cubicBezTo>
                  <a:pt x="593474" y="413443"/>
                  <a:pt x="504472" y="470746"/>
                  <a:pt x="447170" y="515856"/>
                </a:cubicBezTo>
                <a:cubicBezTo>
                  <a:pt x="389868" y="560966"/>
                  <a:pt x="356950" y="599981"/>
                  <a:pt x="315497" y="640215"/>
                </a:cubicBezTo>
                <a:cubicBezTo>
                  <a:pt x="274044" y="680449"/>
                  <a:pt x="233811" y="714586"/>
                  <a:pt x="198454" y="757258"/>
                </a:cubicBezTo>
                <a:cubicBezTo>
                  <a:pt x="163097" y="799930"/>
                  <a:pt x="135055" y="841383"/>
                  <a:pt x="103356" y="896247"/>
                </a:cubicBezTo>
                <a:cubicBezTo>
                  <a:pt x="71657" y="951111"/>
                  <a:pt x="24108" y="1048647"/>
                  <a:pt x="8258" y="1086442"/>
                </a:cubicBezTo>
                <a:cubicBezTo>
                  <a:pt x="-7592" y="1124237"/>
                  <a:pt x="3381" y="1101073"/>
                  <a:pt x="8258" y="1123018"/>
                </a:cubicBezTo>
                <a:cubicBezTo>
                  <a:pt x="13135" y="1144963"/>
                  <a:pt x="32642" y="1175443"/>
                  <a:pt x="37519" y="1218115"/>
                </a:cubicBezTo>
                <a:cubicBezTo>
                  <a:pt x="42396" y="1260787"/>
                  <a:pt x="35081" y="1331501"/>
                  <a:pt x="37519" y="1379050"/>
                </a:cubicBezTo>
                <a:cubicBezTo>
                  <a:pt x="39957" y="1426599"/>
                  <a:pt x="48492" y="1453421"/>
                  <a:pt x="52150" y="1503408"/>
                </a:cubicBezTo>
                <a:cubicBezTo>
                  <a:pt x="55808" y="1553395"/>
                  <a:pt x="55808" y="1632643"/>
                  <a:pt x="59465" y="1678973"/>
                </a:cubicBezTo>
                <a:cubicBezTo>
                  <a:pt x="63122" y="1725303"/>
                  <a:pt x="52150" y="1744810"/>
                  <a:pt x="74095" y="1781386"/>
                </a:cubicBezTo>
                <a:cubicBezTo>
                  <a:pt x="96040" y="1817962"/>
                  <a:pt x="149685" y="1859415"/>
                  <a:pt x="191138" y="1898429"/>
                </a:cubicBezTo>
                <a:cubicBezTo>
                  <a:pt x="232591" y="1937443"/>
                  <a:pt x="288674" y="1980115"/>
                  <a:pt x="322812" y="2015472"/>
                </a:cubicBezTo>
                <a:cubicBezTo>
                  <a:pt x="356950" y="2050829"/>
                  <a:pt x="358169" y="2071556"/>
                  <a:pt x="395964" y="2110570"/>
                </a:cubicBezTo>
                <a:cubicBezTo>
                  <a:pt x="433759" y="2149585"/>
                  <a:pt x="509349" y="2220298"/>
                  <a:pt x="549583" y="2249559"/>
                </a:cubicBezTo>
                <a:cubicBezTo>
                  <a:pt x="589817" y="2278820"/>
                  <a:pt x="615420" y="2264190"/>
                  <a:pt x="637366" y="2286135"/>
                </a:cubicBezTo>
                <a:cubicBezTo>
                  <a:pt x="659312" y="2308080"/>
                  <a:pt x="651996" y="2349533"/>
                  <a:pt x="681257" y="2381232"/>
                </a:cubicBezTo>
                <a:cubicBezTo>
                  <a:pt x="710518" y="2412931"/>
                  <a:pt x="739778" y="2447069"/>
                  <a:pt x="812930" y="2476330"/>
                </a:cubicBezTo>
                <a:cubicBezTo>
                  <a:pt x="886082" y="2505591"/>
                  <a:pt x="1049455" y="2539728"/>
                  <a:pt x="1120169" y="2556797"/>
                </a:cubicBezTo>
                <a:cubicBezTo>
                  <a:pt x="1190883" y="2573866"/>
                  <a:pt x="1187225" y="2565332"/>
                  <a:pt x="1237212" y="2578743"/>
                </a:cubicBezTo>
                <a:cubicBezTo>
                  <a:pt x="1287199" y="2592154"/>
                  <a:pt x="1367666" y="2621415"/>
                  <a:pt x="1420092" y="2637264"/>
                </a:cubicBezTo>
                <a:cubicBezTo>
                  <a:pt x="1472518" y="2653113"/>
                  <a:pt x="1490806" y="2667744"/>
                  <a:pt x="1551766" y="2673840"/>
                </a:cubicBezTo>
                <a:cubicBezTo>
                  <a:pt x="1612726" y="2679936"/>
                  <a:pt x="1728550" y="2679936"/>
                  <a:pt x="1785852" y="2673840"/>
                </a:cubicBezTo>
                <a:cubicBezTo>
                  <a:pt x="1843154" y="2667744"/>
                  <a:pt x="1851689" y="2648237"/>
                  <a:pt x="1895580" y="2637264"/>
                </a:cubicBezTo>
                <a:cubicBezTo>
                  <a:pt x="1939471" y="2626291"/>
                  <a:pt x="1977266" y="2609222"/>
                  <a:pt x="2049199" y="2608003"/>
                </a:cubicBezTo>
                <a:cubicBezTo>
                  <a:pt x="2121132" y="2606784"/>
                  <a:pt x="2230860" y="2644579"/>
                  <a:pt x="2327177" y="2629949"/>
                </a:cubicBezTo>
                <a:cubicBezTo>
                  <a:pt x="2423494" y="2615319"/>
                  <a:pt x="2557606" y="2559235"/>
                  <a:pt x="2627100" y="2520221"/>
                </a:cubicBezTo>
                <a:cubicBezTo>
                  <a:pt x="2696594" y="2481207"/>
                  <a:pt x="2690498" y="2438535"/>
                  <a:pt x="2744143" y="2395863"/>
                </a:cubicBezTo>
                <a:cubicBezTo>
                  <a:pt x="2797788" y="2353191"/>
                  <a:pt x="2885571" y="2310519"/>
                  <a:pt x="2948969" y="2264189"/>
                </a:cubicBezTo>
                <a:cubicBezTo>
                  <a:pt x="3012367" y="2217859"/>
                  <a:pt x="3072108" y="2167872"/>
                  <a:pt x="3124534" y="2117885"/>
                </a:cubicBezTo>
                <a:cubicBezTo>
                  <a:pt x="3176960" y="2067898"/>
                  <a:pt x="3222069" y="1998404"/>
                  <a:pt x="3263522" y="1964266"/>
                </a:cubicBezTo>
                <a:cubicBezTo>
                  <a:pt x="3304975" y="1930128"/>
                  <a:pt x="3336674" y="1950854"/>
                  <a:pt x="3373250" y="1913059"/>
                </a:cubicBezTo>
                <a:cubicBezTo>
                  <a:pt x="3409826" y="1875264"/>
                  <a:pt x="3456156" y="1802112"/>
                  <a:pt x="3482978" y="1737495"/>
                </a:cubicBezTo>
                <a:cubicBezTo>
                  <a:pt x="3509800" y="1672878"/>
                  <a:pt x="3529308" y="1588752"/>
                  <a:pt x="3534185" y="1525354"/>
                </a:cubicBezTo>
                <a:cubicBezTo>
                  <a:pt x="3539062" y="1461956"/>
                  <a:pt x="3523212" y="1424160"/>
                  <a:pt x="3512239" y="1357104"/>
                </a:cubicBezTo>
                <a:cubicBezTo>
                  <a:pt x="3501266" y="1290048"/>
                  <a:pt x="3481759" y="1207143"/>
                  <a:pt x="3468348" y="1123018"/>
                </a:cubicBezTo>
                <a:cubicBezTo>
                  <a:pt x="3454937" y="1038893"/>
                  <a:pt x="3448841" y="924288"/>
                  <a:pt x="3431772" y="852355"/>
                </a:cubicBezTo>
                <a:cubicBezTo>
                  <a:pt x="3414703" y="780422"/>
                  <a:pt x="3390319" y="741408"/>
                  <a:pt x="3365935" y="691421"/>
                </a:cubicBezTo>
                <a:cubicBezTo>
                  <a:pt x="3341551" y="641434"/>
                  <a:pt x="3318386" y="586570"/>
                  <a:pt x="3285468" y="552432"/>
                </a:cubicBezTo>
                <a:cubicBezTo>
                  <a:pt x="3252550" y="518294"/>
                  <a:pt x="3209878" y="501225"/>
                  <a:pt x="3168425" y="486595"/>
                </a:cubicBezTo>
                <a:cubicBezTo>
                  <a:pt x="3126972" y="471965"/>
                  <a:pt x="3079423" y="478061"/>
                  <a:pt x="3036751" y="464650"/>
                </a:cubicBezTo>
                <a:cubicBezTo>
                  <a:pt x="2994079" y="451239"/>
                  <a:pt x="2951407" y="431731"/>
                  <a:pt x="2912393" y="406128"/>
                </a:cubicBezTo>
                <a:cubicBezTo>
                  <a:pt x="2873379" y="380525"/>
                  <a:pt x="2846556" y="342730"/>
                  <a:pt x="2802665" y="311031"/>
                </a:cubicBezTo>
                <a:cubicBezTo>
                  <a:pt x="2758774" y="279332"/>
                  <a:pt x="2649046" y="215933"/>
                  <a:pt x="2649046" y="215933"/>
                </a:cubicBezTo>
                <a:cubicBezTo>
                  <a:pt x="2597840" y="184234"/>
                  <a:pt x="2541756" y="147657"/>
                  <a:pt x="2495426" y="120835"/>
                </a:cubicBezTo>
                <a:cubicBezTo>
                  <a:pt x="2449096" y="94013"/>
                  <a:pt x="2424713" y="74506"/>
                  <a:pt x="2371068" y="54999"/>
                </a:cubicBezTo>
                <a:cubicBezTo>
                  <a:pt x="2317423" y="35492"/>
                  <a:pt x="2250368" y="12326"/>
                  <a:pt x="2173558" y="3792"/>
                </a:cubicBezTo>
                <a:cubicBezTo>
                  <a:pt x="2096748" y="-4742"/>
                  <a:pt x="1910210" y="3792"/>
                  <a:pt x="1910210" y="3792"/>
                </a:cubicBezTo>
                <a:lnTo>
                  <a:pt x="1771222" y="1842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05DB85-C2D7-427F-9C32-BA1288824903}"/>
              </a:ext>
            </a:extLst>
          </p:cNvPr>
          <p:cNvSpPr/>
          <p:nvPr/>
        </p:nvSpPr>
        <p:spPr>
          <a:xfrm>
            <a:off x="513433" y="2042237"/>
            <a:ext cx="3492000" cy="262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55526FA-842C-449D-98B3-7741E018E318}"/>
              </a:ext>
            </a:extLst>
          </p:cNvPr>
          <p:cNvSpPr/>
          <p:nvPr/>
        </p:nvSpPr>
        <p:spPr>
          <a:xfrm>
            <a:off x="3337059" y="2321260"/>
            <a:ext cx="261125" cy="25752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0EB9C1A-7BF4-4D19-A097-302A13C11417}"/>
              </a:ext>
            </a:extLst>
          </p:cNvPr>
          <p:cNvSpPr txBox="1"/>
          <p:nvPr/>
        </p:nvSpPr>
        <p:spPr>
          <a:xfrm>
            <a:off x="3267888" y="1803691"/>
            <a:ext cx="39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/>
              <a:t>P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F81727F9-08D9-4DB4-B630-EDD5E4C43C68}"/>
              </a:ext>
            </a:extLst>
          </p:cNvPr>
          <p:cNvCxnSpPr>
            <a:cxnSpLocks/>
          </p:cNvCxnSpPr>
          <p:nvPr/>
        </p:nvCxnSpPr>
        <p:spPr>
          <a:xfrm flipV="1">
            <a:off x="2252952" y="1703956"/>
            <a:ext cx="0" cy="1733949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co 38">
            <a:extLst>
              <a:ext uri="{FF2B5EF4-FFF2-40B4-BE49-F238E27FC236}">
                <a16:creationId xmlns:a16="http://schemas.microsoft.com/office/drawing/2014/main" id="{B7D258B8-7CC1-4672-AF59-CBD88D456632}"/>
              </a:ext>
            </a:extLst>
          </p:cNvPr>
          <p:cNvSpPr/>
          <p:nvPr/>
        </p:nvSpPr>
        <p:spPr>
          <a:xfrm>
            <a:off x="1982952" y="1782055"/>
            <a:ext cx="540000" cy="180000"/>
          </a:xfrm>
          <a:prstGeom prst="arc">
            <a:avLst>
              <a:gd name="adj1" fmla="val 19603726"/>
              <a:gd name="adj2" fmla="val 12826885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7523B40D-69D3-464A-94FF-74154E24A912}"/>
              </a:ext>
            </a:extLst>
          </p:cNvPr>
          <p:cNvCxnSpPr>
            <a:cxnSpLocks/>
          </p:cNvCxnSpPr>
          <p:nvPr/>
        </p:nvCxnSpPr>
        <p:spPr>
          <a:xfrm flipV="1">
            <a:off x="2252952" y="3421434"/>
            <a:ext cx="2336418" cy="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ítulo 1">
            <a:extLst>
              <a:ext uri="{FF2B5EF4-FFF2-40B4-BE49-F238E27FC236}">
                <a16:creationId xmlns:a16="http://schemas.microsoft.com/office/drawing/2014/main" id="{C31444FA-9513-45F7-9D1B-F6F2313F74EA}"/>
              </a:ext>
            </a:extLst>
          </p:cNvPr>
          <p:cNvSpPr txBox="1">
            <a:spLocks/>
          </p:cNvSpPr>
          <p:nvPr/>
        </p:nvSpPr>
        <p:spPr>
          <a:xfrm>
            <a:off x="1890795" y="114642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5B49CEF4-D7FA-469D-95F6-D7CEEE2A4F2D}"/>
              </a:ext>
            </a:extLst>
          </p:cNvPr>
          <p:cNvSpPr txBox="1">
            <a:spLocks/>
          </p:cNvSpPr>
          <p:nvPr/>
        </p:nvSpPr>
        <p:spPr>
          <a:xfrm>
            <a:off x="2884626" y="1301346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rgbClr val="FF000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/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𝛅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𝛄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8830587F-5CD2-44D6-8874-05E5B62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951" y="609755"/>
                <a:ext cx="4515558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ítulo 1">
            <a:extLst>
              <a:ext uri="{FF2B5EF4-FFF2-40B4-BE49-F238E27FC236}">
                <a16:creationId xmlns:a16="http://schemas.microsoft.com/office/drawing/2014/main" id="{170AB8AF-CBAD-4E10-80A5-129657B25051}"/>
              </a:ext>
            </a:extLst>
          </p:cNvPr>
          <p:cNvSpPr txBox="1">
            <a:spLocks/>
          </p:cNvSpPr>
          <p:nvPr/>
        </p:nvSpPr>
        <p:spPr>
          <a:xfrm>
            <a:off x="1164950" y="13613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Vetor distúrbio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/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pt-BR" sz="40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pt-BR" sz="4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pt-BR" sz="40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0F0FF1F2-A565-4E0A-9FE4-A56BE82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1" y="5544351"/>
                <a:ext cx="451555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ítulo 1">
            <a:extLst>
              <a:ext uri="{FF2B5EF4-FFF2-40B4-BE49-F238E27FC236}">
                <a16:creationId xmlns:a16="http://schemas.microsoft.com/office/drawing/2014/main" id="{A915C2CF-EAE0-4926-848E-F407ECB702A3}"/>
              </a:ext>
            </a:extLst>
          </p:cNvPr>
          <p:cNvSpPr txBox="1">
            <a:spLocks/>
          </p:cNvSpPr>
          <p:nvPr/>
        </p:nvSpPr>
        <p:spPr>
          <a:xfrm>
            <a:off x="1242374" y="5129678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Distúrbio de gravidade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7E1F6A4E-13D3-41CE-96E2-83C001064003}"/>
              </a:ext>
            </a:extLst>
          </p:cNvPr>
          <p:cNvSpPr/>
          <p:nvPr/>
        </p:nvSpPr>
        <p:spPr>
          <a:xfrm>
            <a:off x="2759120" y="2257419"/>
            <a:ext cx="472354" cy="55721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327006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C4BC987A-809E-4BD9-BB10-2ABA19014701}"/>
              </a:ext>
            </a:extLst>
          </p:cNvPr>
          <p:cNvCxnSpPr>
            <a:cxnSpLocks/>
          </p:cNvCxnSpPr>
          <p:nvPr/>
        </p:nvCxnSpPr>
        <p:spPr>
          <a:xfrm flipH="1" flipV="1">
            <a:off x="2970607" y="1893946"/>
            <a:ext cx="537503" cy="575605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65628C3E-4FCB-4E6A-945E-A6DCAFD0D1A5}"/>
              </a:ext>
            </a:extLst>
          </p:cNvPr>
          <p:cNvCxnSpPr>
            <a:cxnSpLocks/>
          </p:cNvCxnSpPr>
          <p:nvPr/>
        </p:nvCxnSpPr>
        <p:spPr>
          <a:xfrm flipH="1">
            <a:off x="2878888" y="2441625"/>
            <a:ext cx="619214" cy="479576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ítulo 1">
            <a:extLst>
              <a:ext uri="{FF2B5EF4-FFF2-40B4-BE49-F238E27FC236}">
                <a16:creationId xmlns:a16="http://schemas.microsoft.com/office/drawing/2014/main" id="{F6E8CAE5-A829-47E1-863F-88D32EE4C590}"/>
              </a:ext>
            </a:extLst>
          </p:cNvPr>
          <p:cNvSpPr txBox="1">
            <a:spLocks/>
          </p:cNvSpPr>
          <p:nvPr/>
        </p:nvSpPr>
        <p:spPr>
          <a:xfrm flipV="1">
            <a:off x="2836542" y="2879996"/>
            <a:ext cx="406850" cy="10077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B282E0D0-B39E-42F9-B39E-E77F3A9FC380}"/>
              </a:ext>
            </a:extLst>
          </p:cNvPr>
          <p:cNvSpPr txBox="1">
            <a:spLocks/>
          </p:cNvSpPr>
          <p:nvPr/>
        </p:nvSpPr>
        <p:spPr>
          <a:xfrm>
            <a:off x="3667354" y="1103037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Considerando um sistema cartesiano topocêntrico.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8E6ADD0-D66C-4A4C-8C16-BE62D48860AA}"/>
              </a:ext>
            </a:extLst>
          </p:cNvPr>
          <p:cNvSpPr txBox="1">
            <a:spLocks/>
          </p:cNvSpPr>
          <p:nvPr/>
        </p:nvSpPr>
        <p:spPr>
          <a:xfrm>
            <a:off x="-143315" y="6509439"/>
            <a:ext cx="3613595" cy="336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dirty="0"/>
              <a:t>(Hofmann-</a:t>
            </a:r>
            <a:r>
              <a:rPr lang="pt-BR" sz="1600" dirty="0" err="1"/>
              <a:t>Wellenhof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Moritz, 2005)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51F60D7-D4A7-46F9-951F-38B25C7D5B76}"/>
              </a:ext>
            </a:extLst>
          </p:cNvPr>
          <p:cNvSpPr txBox="1">
            <a:spLocks/>
          </p:cNvSpPr>
          <p:nvPr/>
        </p:nvSpPr>
        <p:spPr>
          <a:xfrm>
            <a:off x="6222551" y="90361"/>
            <a:ext cx="5094806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que devemos utilizar o distúrbio ao invés da anomalia de gravidade?</a:t>
            </a:r>
            <a:endParaRPr lang="pt-BR" sz="4400" b="1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48ED11-5312-4BA3-A863-BE0E082BDE41}"/>
              </a:ext>
            </a:extLst>
          </p:cNvPr>
          <p:cNvSpPr/>
          <p:nvPr/>
        </p:nvSpPr>
        <p:spPr>
          <a:xfrm flipH="1">
            <a:off x="6911009" y="1778648"/>
            <a:ext cx="4724399" cy="938048"/>
          </a:xfrm>
          <a:custGeom>
            <a:avLst/>
            <a:gdLst>
              <a:gd name="connsiteX0" fmla="*/ 0 w 4757530"/>
              <a:gd name="connsiteY0" fmla="*/ 35559 h 1374029"/>
              <a:gd name="connsiteX1" fmla="*/ 1126434 w 4757530"/>
              <a:gd name="connsiteY1" fmla="*/ 115072 h 1374029"/>
              <a:gd name="connsiteX2" fmla="*/ 2133600 w 4757530"/>
              <a:gd name="connsiteY2" fmla="*/ 989716 h 1374029"/>
              <a:gd name="connsiteX3" fmla="*/ 3644347 w 4757530"/>
              <a:gd name="connsiteY3" fmla="*/ 1082481 h 1374029"/>
              <a:gd name="connsiteX4" fmla="*/ 4757530 w 4757530"/>
              <a:gd name="connsiteY4" fmla="*/ 1374029 h 1374029"/>
              <a:gd name="connsiteX5" fmla="*/ 4757530 w 4757530"/>
              <a:gd name="connsiteY5" fmla="*/ 1374029 h 1374029"/>
              <a:gd name="connsiteX6" fmla="*/ 4757530 w 4757530"/>
              <a:gd name="connsiteY6" fmla="*/ 1374029 h 137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7530" h="1374029">
                <a:moveTo>
                  <a:pt x="0" y="35559"/>
                </a:moveTo>
                <a:cubicBezTo>
                  <a:pt x="385417" y="-4198"/>
                  <a:pt x="770834" y="-43954"/>
                  <a:pt x="1126434" y="115072"/>
                </a:cubicBezTo>
                <a:cubicBezTo>
                  <a:pt x="1482034" y="274098"/>
                  <a:pt x="1713948" y="828481"/>
                  <a:pt x="2133600" y="989716"/>
                </a:cubicBezTo>
                <a:cubicBezTo>
                  <a:pt x="2553252" y="1150951"/>
                  <a:pt x="3207025" y="1018429"/>
                  <a:pt x="3644347" y="1082481"/>
                </a:cubicBezTo>
                <a:cubicBezTo>
                  <a:pt x="4081669" y="1146533"/>
                  <a:pt x="4757530" y="1374029"/>
                  <a:pt x="4757530" y="1374029"/>
                </a:cubicBezTo>
                <a:lnTo>
                  <a:pt x="4757530" y="1374029"/>
                </a:lnTo>
                <a:lnTo>
                  <a:pt x="4757530" y="1374029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54A78308-B61D-459E-89A6-6D0E0E4D265A}"/>
              </a:ext>
            </a:extLst>
          </p:cNvPr>
          <p:cNvSpPr/>
          <p:nvPr/>
        </p:nvSpPr>
        <p:spPr>
          <a:xfrm>
            <a:off x="6838122" y="32610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45A521CF-8F72-4271-A42F-690330FF9715}"/>
              </a:ext>
            </a:extLst>
          </p:cNvPr>
          <p:cNvSpPr/>
          <p:nvPr/>
        </p:nvSpPr>
        <p:spPr>
          <a:xfrm rot="157489">
            <a:off x="6911010" y="4327895"/>
            <a:ext cx="4797287" cy="370001"/>
          </a:xfrm>
          <a:custGeom>
            <a:avLst/>
            <a:gdLst>
              <a:gd name="connsiteX0" fmla="*/ 0 w 4797287"/>
              <a:gd name="connsiteY0" fmla="*/ 118210 h 370001"/>
              <a:gd name="connsiteX1" fmla="*/ 2186608 w 4797287"/>
              <a:gd name="connsiteY1" fmla="*/ 12192 h 370001"/>
              <a:gd name="connsiteX2" fmla="*/ 4797287 w 4797287"/>
              <a:gd name="connsiteY2" fmla="*/ 370001 h 370001"/>
              <a:gd name="connsiteX3" fmla="*/ 4797287 w 4797287"/>
              <a:gd name="connsiteY3" fmla="*/ 370001 h 37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287" h="370001">
                <a:moveTo>
                  <a:pt x="0" y="118210"/>
                </a:moveTo>
                <a:cubicBezTo>
                  <a:pt x="693530" y="44218"/>
                  <a:pt x="1387060" y="-29773"/>
                  <a:pt x="2186608" y="12192"/>
                </a:cubicBezTo>
                <a:cubicBezTo>
                  <a:pt x="2986156" y="54157"/>
                  <a:pt x="4797287" y="370001"/>
                  <a:pt x="4797287" y="370001"/>
                </a:cubicBezTo>
                <a:lnTo>
                  <a:pt x="4797287" y="370001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A504F6FD-C186-495B-95EA-D32ED856FA74}"/>
              </a:ext>
            </a:extLst>
          </p:cNvPr>
          <p:cNvSpPr txBox="1">
            <a:spLocks/>
          </p:cNvSpPr>
          <p:nvPr/>
        </p:nvSpPr>
        <p:spPr>
          <a:xfrm>
            <a:off x="4878509" y="2330911"/>
            <a:ext cx="2039757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Superfície Terrestre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2051A634-1FC7-4527-AB68-E991FFF35590}"/>
              </a:ext>
            </a:extLst>
          </p:cNvPr>
          <p:cNvSpPr txBox="1">
            <a:spLocks/>
          </p:cNvSpPr>
          <p:nvPr/>
        </p:nvSpPr>
        <p:spPr>
          <a:xfrm>
            <a:off x="5953399" y="2948953"/>
            <a:ext cx="951655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Geóide</a:t>
            </a:r>
            <a:endParaRPr lang="pt-BR" sz="1800" dirty="0"/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D279CC5E-8698-47D5-8544-7766DA26147B}"/>
              </a:ext>
            </a:extLst>
          </p:cNvPr>
          <p:cNvSpPr txBox="1">
            <a:spLocks/>
          </p:cNvSpPr>
          <p:nvPr/>
        </p:nvSpPr>
        <p:spPr>
          <a:xfrm>
            <a:off x="5839175" y="4110074"/>
            <a:ext cx="1127100" cy="370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err="1"/>
              <a:t>Elipsóide</a:t>
            </a:r>
            <a:endParaRPr lang="pt-BR" sz="18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0C7DDE5-496E-4781-98B2-2691720B3B54}"/>
              </a:ext>
            </a:extLst>
          </p:cNvPr>
          <p:cNvSpPr txBox="1"/>
          <p:nvPr/>
        </p:nvSpPr>
        <p:spPr>
          <a:xfrm>
            <a:off x="9511150" y="1922801"/>
            <a:ext cx="30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</a:t>
            </a: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BBC0CBEC-A6C5-485E-81AD-7E03A5F479DB}"/>
              </a:ext>
            </a:extLst>
          </p:cNvPr>
          <p:cNvSpPr/>
          <p:nvPr/>
        </p:nvSpPr>
        <p:spPr>
          <a:xfrm>
            <a:off x="9326898" y="2306271"/>
            <a:ext cx="259061" cy="23590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6E187959-574B-4D72-8769-F451F9BB3BCC}"/>
              </a:ext>
            </a:extLst>
          </p:cNvPr>
          <p:cNvSpPr txBox="1">
            <a:spLocks/>
          </p:cNvSpPr>
          <p:nvPr/>
        </p:nvSpPr>
        <p:spPr>
          <a:xfrm>
            <a:off x="9432880" y="252380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1"/>
                </a:solidFill>
              </a:rPr>
              <a:t>h = Altura </a:t>
            </a:r>
            <a:r>
              <a:rPr lang="pt-BR" sz="2000" dirty="0" err="1">
                <a:solidFill>
                  <a:schemeClr val="accent1"/>
                </a:solidFill>
              </a:rPr>
              <a:t>ortométrica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28F37BA6-B1DD-4135-AA3E-B2AC8D089820}"/>
              </a:ext>
            </a:extLst>
          </p:cNvPr>
          <p:cNvCxnSpPr>
            <a:cxnSpLocks/>
          </p:cNvCxnSpPr>
          <p:nvPr/>
        </p:nvCxnSpPr>
        <p:spPr>
          <a:xfrm flipH="1">
            <a:off x="9368420" y="2531270"/>
            <a:ext cx="87939" cy="1876718"/>
          </a:xfrm>
          <a:prstGeom prst="line">
            <a:avLst/>
          </a:prstGeom>
          <a:ln w="1270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ítulo 1">
            <a:extLst>
              <a:ext uri="{FF2B5EF4-FFF2-40B4-BE49-F238E27FC236}">
                <a16:creationId xmlns:a16="http://schemas.microsoft.com/office/drawing/2014/main" id="{8038D3AD-01A8-4FC2-AE2A-A69805D0FEC0}"/>
              </a:ext>
            </a:extLst>
          </p:cNvPr>
          <p:cNvSpPr txBox="1">
            <a:spLocks/>
          </p:cNvSpPr>
          <p:nvPr/>
        </p:nvSpPr>
        <p:spPr>
          <a:xfrm>
            <a:off x="9412389" y="3519784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accent6"/>
                </a:solidFill>
              </a:rPr>
              <a:t>H = Altura Geométrica 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F8A19BDF-0803-4B08-ADDF-746F182EC6DD}"/>
              </a:ext>
            </a:extLst>
          </p:cNvPr>
          <p:cNvCxnSpPr>
            <a:cxnSpLocks/>
          </p:cNvCxnSpPr>
          <p:nvPr/>
        </p:nvCxnSpPr>
        <p:spPr>
          <a:xfrm flipH="1">
            <a:off x="9196263" y="3303836"/>
            <a:ext cx="130636" cy="1024353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ítulo 1">
            <a:extLst>
              <a:ext uri="{FF2B5EF4-FFF2-40B4-BE49-F238E27FC236}">
                <a16:creationId xmlns:a16="http://schemas.microsoft.com/office/drawing/2014/main" id="{8FAB88DD-0E0E-44A6-9715-6A40CB894A74}"/>
              </a:ext>
            </a:extLst>
          </p:cNvPr>
          <p:cNvSpPr txBox="1">
            <a:spLocks/>
          </p:cNvSpPr>
          <p:nvPr/>
        </p:nvSpPr>
        <p:spPr>
          <a:xfrm>
            <a:off x="6912479" y="3369723"/>
            <a:ext cx="2606041" cy="590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rgbClr val="FF0000"/>
                </a:solidFill>
              </a:rPr>
              <a:t>N = Altura </a:t>
            </a:r>
            <a:r>
              <a:rPr lang="pt-BR" sz="2000" dirty="0" err="1">
                <a:solidFill>
                  <a:srgbClr val="FF0000"/>
                </a:solidFill>
              </a:rPr>
              <a:t>Geoidal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6151DB90-7D01-40FC-AD51-F09BB89BD9FE}"/>
              </a:ext>
            </a:extLst>
          </p:cNvPr>
          <p:cNvSpPr/>
          <p:nvPr/>
        </p:nvSpPr>
        <p:spPr>
          <a:xfrm>
            <a:off x="6870681" y="4697275"/>
            <a:ext cx="2498680" cy="1578846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02808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A6CBED0E-8872-454E-8BE7-C48A33F85496}"/>
              </a:ext>
            </a:extLst>
          </p:cNvPr>
          <p:cNvSpPr/>
          <p:nvPr/>
        </p:nvSpPr>
        <p:spPr>
          <a:xfrm>
            <a:off x="1414465" y="2948236"/>
            <a:ext cx="1589824" cy="143670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4210968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FDCE986-8C65-47F0-8179-3EC4C0D06D1E}"/>
              </a:ext>
            </a:extLst>
          </p:cNvPr>
          <p:cNvCxnSpPr>
            <a:cxnSpLocks/>
          </p:cNvCxnSpPr>
          <p:nvPr/>
        </p:nvCxnSpPr>
        <p:spPr>
          <a:xfrm>
            <a:off x="1211650" y="2781752"/>
            <a:ext cx="0" cy="149988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F3DAB1-138B-49F3-866C-6AEAFF3DF28A}"/>
              </a:ext>
            </a:extLst>
          </p:cNvPr>
          <p:cNvCxnSpPr>
            <a:cxnSpLocks/>
          </p:cNvCxnSpPr>
          <p:nvPr/>
        </p:nvCxnSpPr>
        <p:spPr>
          <a:xfrm>
            <a:off x="1211650" y="2781752"/>
            <a:ext cx="24686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29176E02-FD0C-4E21-B693-7089E14C4716}"/>
              </a:ext>
            </a:extLst>
          </p:cNvPr>
          <p:cNvCxnSpPr>
            <a:cxnSpLocks/>
          </p:cNvCxnSpPr>
          <p:nvPr/>
        </p:nvCxnSpPr>
        <p:spPr>
          <a:xfrm flipV="1">
            <a:off x="1211650" y="1061808"/>
            <a:ext cx="1338775" cy="17199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242BE49-65E8-4A63-AFEC-CF37EDEF8B18}"/>
              </a:ext>
            </a:extLst>
          </p:cNvPr>
          <p:cNvCxnSpPr>
            <a:cxnSpLocks/>
          </p:cNvCxnSpPr>
          <p:nvPr/>
        </p:nvCxnSpPr>
        <p:spPr>
          <a:xfrm flipV="1">
            <a:off x="2369445" y="1990901"/>
            <a:ext cx="325582" cy="1783303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5862268-A0B7-49CB-AEF1-98E625E7AA42}"/>
                  </a:ext>
                </a:extLst>
              </p:cNvPr>
              <p:cNvSpPr/>
              <p:nvPr/>
            </p:nvSpPr>
            <p:spPr>
              <a:xfrm>
                <a:off x="2104598" y="2736254"/>
                <a:ext cx="4458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5862268-A0B7-49CB-AEF1-98E625E7A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598" y="2736254"/>
                <a:ext cx="44582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D6B83609-81F5-427F-AC68-84C5B0CBEA25}"/>
              </a:ext>
            </a:extLst>
          </p:cNvPr>
          <p:cNvSpPr/>
          <p:nvPr/>
        </p:nvSpPr>
        <p:spPr>
          <a:xfrm>
            <a:off x="2643724" y="1951707"/>
            <a:ext cx="102606" cy="102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144E68D-8C5E-4755-B211-877C2476403C}"/>
                  </a:ext>
                </a:extLst>
              </p:cNvPr>
              <p:cNvSpPr txBox="1"/>
              <p:nvPr/>
            </p:nvSpPr>
            <p:spPr>
              <a:xfrm>
                <a:off x="647518" y="5547369"/>
                <a:ext cx="5535874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144E68D-8C5E-4755-B211-877C2476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8" y="5547369"/>
                <a:ext cx="5535874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F912B29C-A2A1-4C34-AF70-37881C79B102}"/>
              </a:ext>
            </a:extLst>
          </p:cNvPr>
          <p:cNvSpPr txBox="1">
            <a:spLocks/>
          </p:cNvSpPr>
          <p:nvPr/>
        </p:nvSpPr>
        <p:spPr>
          <a:xfrm>
            <a:off x="801460" y="3846582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5D177C2-C153-480D-8CDE-D9CEB395D85B}"/>
              </a:ext>
            </a:extLst>
          </p:cNvPr>
          <p:cNvSpPr txBox="1">
            <a:spLocks/>
          </p:cNvSpPr>
          <p:nvPr/>
        </p:nvSpPr>
        <p:spPr>
          <a:xfrm>
            <a:off x="3415455" y="26753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80F8B17F-DDB6-4E6C-8E6C-06AF5203D494}"/>
              </a:ext>
            </a:extLst>
          </p:cNvPr>
          <p:cNvSpPr txBox="1">
            <a:spLocks/>
          </p:cNvSpPr>
          <p:nvPr/>
        </p:nvSpPr>
        <p:spPr>
          <a:xfrm>
            <a:off x="2048345" y="56913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x</a:t>
            </a:r>
          </a:p>
        </p:txBody>
      </p:sp>
      <p:sp>
        <p:nvSpPr>
          <p:cNvPr id="50" name="Cubo 49">
            <a:extLst>
              <a:ext uri="{FF2B5EF4-FFF2-40B4-BE49-F238E27FC236}">
                <a16:creationId xmlns:a16="http://schemas.microsoft.com/office/drawing/2014/main" id="{42A46461-B2AA-43A1-AA84-5F622C01F1B1}"/>
              </a:ext>
            </a:extLst>
          </p:cNvPr>
          <p:cNvSpPr/>
          <p:nvPr/>
        </p:nvSpPr>
        <p:spPr>
          <a:xfrm>
            <a:off x="2252851" y="3710844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45CF40D-0597-46F5-B21C-7D87C3CF5084}"/>
                  </a:ext>
                </a:extLst>
              </p:cNvPr>
              <p:cNvSpPr/>
              <p:nvPr/>
            </p:nvSpPr>
            <p:spPr>
              <a:xfrm>
                <a:off x="2391534" y="3610109"/>
                <a:ext cx="538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45CF40D-0597-46F5-B21C-7D87C3CF5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34" y="3610109"/>
                <a:ext cx="53841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CCE3D48-680D-46A6-8474-F4FC690D8E41}"/>
                  </a:ext>
                </a:extLst>
              </p:cNvPr>
              <p:cNvSpPr txBox="1"/>
              <p:nvPr/>
            </p:nvSpPr>
            <p:spPr>
              <a:xfrm>
                <a:off x="4094193" y="4095099"/>
                <a:ext cx="6591163" cy="961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CCE3D48-680D-46A6-8474-F4FC690D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93" y="4095099"/>
                <a:ext cx="6591163" cy="961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058E5204-151D-4D06-861A-057781DBADCD}"/>
              </a:ext>
            </a:extLst>
          </p:cNvPr>
          <p:cNvSpPr txBox="1">
            <a:spLocks/>
          </p:cNvSpPr>
          <p:nvPr/>
        </p:nvSpPr>
        <p:spPr>
          <a:xfrm>
            <a:off x="4395217" y="187619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distúrbio de gravidade é a componente vertical do campo gravitacional gerado pela fonte gravimétrica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77A6EFF-DE4E-426D-9489-89784BB51561}"/>
                  </a:ext>
                </a:extLst>
              </p:cNvPr>
              <p:cNvSpPr/>
              <p:nvPr/>
            </p:nvSpPr>
            <p:spPr>
              <a:xfrm>
                <a:off x="2695027" y="1671459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77A6EFF-DE4E-426D-9489-89784BB51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027" y="1671459"/>
                <a:ext cx="1399166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8F5A2E5-372F-4E96-8BDD-63E474900701}"/>
                  </a:ext>
                </a:extLst>
              </p:cNvPr>
              <p:cNvSpPr/>
              <p:nvPr/>
            </p:nvSpPr>
            <p:spPr>
              <a:xfrm>
                <a:off x="1744763" y="3458530"/>
                <a:ext cx="5420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8F5A2E5-372F-4E96-8BDD-63E474900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63" y="3458530"/>
                <a:ext cx="542071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E7D9CDA-65A0-4F1F-B33F-78576166BC04}"/>
                  </a:ext>
                </a:extLst>
              </p:cNvPr>
              <p:cNvSpPr txBox="1"/>
              <p:nvPr/>
            </p:nvSpPr>
            <p:spPr>
              <a:xfrm>
                <a:off x="4748847" y="1717644"/>
                <a:ext cx="3239798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E7D9CDA-65A0-4F1F-B33F-78576166B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47" y="1717644"/>
                <a:ext cx="3239798" cy="626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79B3C6A1-0E91-4EA1-B809-7AB23F34A157}"/>
                  </a:ext>
                </a:extLst>
              </p:cNvPr>
              <p:cNvSpPr txBox="1"/>
              <p:nvPr/>
            </p:nvSpPr>
            <p:spPr>
              <a:xfrm>
                <a:off x="5427714" y="2615577"/>
                <a:ext cx="6572568" cy="988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79B3C6A1-0E91-4EA1-B809-7AB23F34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14" y="2615577"/>
                <a:ext cx="6572568" cy="9882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43DB8A8-03A0-423D-90BC-E5AB014A6D53}"/>
              </a:ext>
            </a:extLst>
          </p:cNvPr>
          <p:cNvSpPr txBox="1">
            <a:spLocks/>
          </p:cNvSpPr>
          <p:nvPr/>
        </p:nvSpPr>
        <p:spPr>
          <a:xfrm>
            <a:off x="-198528" y="6445991"/>
            <a:ext cx="1589825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</a:p>
        </p:txBody>
      </p:sp>
    </p:spTree>
    <p:extLst>
      <p:ext uri="{BB962C8B-B14F-4D97-AF65-F5344CB8AC3E}">
        <p14:creationId xmlns:p14="http://schemas.microsoft.com/office/powerpoint/2010/main" val="199148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A6CBED0E-8872-454E-8BE7-C48A33F85496}"/>
              </a:ext>
            </a:extLst>
          </p:cNvPr>
          <p:cNvSpPr/>
          <p:nvPr/>
        </p:nvSpPr>
        <p:spPr>
          <a:xfrm>
            <a:off x="1414465" y="2948236"/>
            <a:ext cx="1589824" cy="1436703"/>
          </a:xfrm>
          <a:custGeom>
            <a:avLst/>
            <a:gdLst>
              <a:gd name="connsiteX0" fmla="*/ 472354 w 472354"/>
              <a:gd name="connsiteY0" fmla="*/ 257175 h 557213"/>
              <a:gd name="connsiteX1" fmla="*/ 472354 w 472354"/>
              <a:gd name="connsiteY1" fmla="*/ 257175 h 557213"/>
              <a:gd name="connsiteX2" fmla="*/ 343767 w 472354"/>
              <a:gd name="connsiteY2" fmla="*/ 242888 h 557213"/>
              <a:gd name="connsiteX3" fmla="*/ 258042 w 472354"/>
              <a:gd name="connsiteY3" fmla="*/ 214313 h 557213"/>
              <a:gd name="connsiteX4" fmla="*/ 215179 w 472354"/>
              <a:gd name="connsiteY4" fmla="*/ 200025 h 557213"/>
              <a:gd name="connsiteX5" fmla="*/ 158029 w 472354"/>
              <a:gd name="connsiteY5" fmla="*/ 114300 h 557213"/>
              <a:gd name="connsiteX6" fmla="*/ 143742 w 472354"/>
              <a:gd name="connsiteY6" fmla="*/ 42863 h 557213"/>
              <a:gd name="connsiteX7" fmla="*/ 58017 w 472354"/>
              <a:gd name="connsiteY7" fmla="*/ 0 h 557213"/>
              <a:gd name="connsiteX8" fmla="*/ 15154 w 472354"/>
              <a:gd name="connsiteY8" fmla="*/ 14288 h 557213"/>
              <a:gd name="connsiteX9" fmla="*/ 867 w 472354"/>
              <a:gd name="connsiteY9" fmla="*/ 85725 h 557213"/>
              <a:gd name="connsiteX10" fmla="*/ 15154 w 472354"/>
              <a:gd name="connsiteY10" fmla="*/ 314325 h 557213"/>
              <a:gd name="connsiteX11" fmla="*/ 72304 w 472354"/>
              <a:gd name="connsiteY11" fmla="*/ 342900 h 557213"/>
              <a:gd name="connsiteX12" fmla="*/ 158029 w 472354"/>
              <a:gd name="connsiteY12" fmla="*/ 371475 h 557213"/>
              <a:gd name="connsiteX13" fmla="*/ 200892 w 472354"/>
              <a:gd name="connsiteY13" fmla="*/ 385763 h 557213"/>
              <a:gd name="connsiteX14" fmla="*/ 272329 w 472354"/>
              <a:gd name="connsiteY14" fmla="*/ 514350 h 557213"/>
              <a:gd name="connsiteX15" fmla="*/ 358054 w 472354"/>
              <a:gd name="connsiteY15" fmla="*/ 557213 h 557213"/>
              <a:gd name="connsiteX16" fmla="*/ 415204 w 472354"/>
              <a:gd name="connsiteY16" fmla="*/ 542925 h 557213"/>
              <a:gd name="connsiteX17" fmla="*/ 472354 w 472354"/>
              <a:gd name="connsiteY17" fmla="*/ 457200 h 557213"/>
              <a:gd name="connsiteX18" fmla="*/ 472354 w 472354"/>
              <a:gd name="connsiteY18" fmla="*/ 257175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72354" h="557213">
                <a:moveTo>
                  <a:pt x="472354" y="257175"/>
                </a:moveTo>
                <a:lnTo>
                  <a:pt x="472354" y="257175"/>
                </a:lnTo>
                <a:cubicBezTo>
                  <a:pt x="429492" y="252413"/>
                  <a:pt x="386056" y="251346"/>
                  <a:pt x="343767" y="242888"/>
                </a:cubicBezTo>
                <a:cubicBezTo>
                  <a:pt x="314231" y="236981"/>
                  <a:pt x="286617" y="223838"/>
                  <a:pt x="258042" y="214313"/>
                </a:cubicBezTo>
                <a:lnTo>
                  <a:pt x="215179" y="200025"/>
                </a:lnTo>
                <a:cubicBezTo>
                  <a:pt x="196129" y="171450"/>
                  <a:pt x="164764" y="147976"/>
                  <a:pt x="158029" y="114300"/>
                </a:cubicBezTo>
                <a:cubicBezTo>
                  <a:pt x="153267" y="90488"/>
                  <a:pt x="155790" y="63947"/>
                  <a:pt x="143742" y="42863"/>
                </a:cubicBezTo>
                <a:cubicBezTo>
                  <a:pt x="130709" y="20055"/>
                  <a:pt x="80017" y="7334"/>
                  <a:pt x="58017" y="0"/>
                </a:cubicBezTo>
                <a:cubicBezTo>
                  <a:pt x="43729" y="4763"/>
                  <a:pt x="23508" y="1757"/>
                  <a:pt x="15154" y="14288"/>
                </a:cubicBezTo>
                <a:cubicBezTo>
                  <a:pt x="1684" y="34493"/>
                  <a:pt x="867" y="61441"/>
                  <a:pt x="867" y="85725"/>
                </a:cubicBezTo>
                <a:cubicBezTo>
                  <a:pt x="867" y="162074"/>
                  <a:pt x="-5280" y="240762"/>
                  <a:pt x="15154" y="314325"/>
                </a:cubicBezTo>
                <a:cubicBezTo>
                  <a:pt x="20854" y="334847"/>
                  <a:pt x="52529" y="334990"/>
                  <a:pt x="72304" y="342900"/>
                </a:cubicBezTo>
                <a:cubicBezTo>
                  <a:pt x="100270" y="354087"/>
                  <a:pt x="129454" y="361950"/>
                  <a:pt x="158029" y="371475"/>
                </a:cubicBezTo>
                <a:lnTo>
                  <a:pt x="200892" y="385763"/>
                </a:lnTo>
                <a:cubicBezTo>
                  <a:pt x="213472" y="423504"/>
                  <a:pt x="235482" y="502067"/>
                  <a:pt x="272329" y="514350"/>
                </a:cubicBezTo>
                <a:cubicBezTo>
                  <a:pt x="331482" y="534068"/>
                  <a:pt x="302661" y="520284"/>
                  <a:pt x="358054" y="557213"/>
                </a:cubicBezTo>
                <a:cubicBezTo>
                  <a:pt x="377104" y="552450"/>
                  <a:pt x="400426" y="555856"/>
                  <a:pt x="415204" y="542925"/>
                </a:cubicBezTo>
                <a:cubicBezTo>
                  <a:pt x="441050" y="520310"/>
                  <a:pt x="472354" y="457200"/>
                  <a:pt x="472354" y="457200"/>
                </a:cubicBezTo>
                <a:cubicBezTo>
                  <a:pt x="457457" y="293330"/>
                  <a:pt x="472354" y="290512"/>
                  <a:pt x="472354" y="257175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Título 1">
            <a:extLst>
              <a:ext uri="{FF2B5EF4-FFF2-40B4-BE49-F238E27FC236}">
                <a16:creationId xmlns:a16="http://schemas.microsoft.com/office/drawing/2014/main" id="{0930A756-4D15-4778-86D3-02115BB697B7}"/>
              </a:ext>
            </a:extLst>
          </p:cNvPr>
          <p:cNvSpPr txBox="1">
            <a:spLocks/>
          </p:cNvSpPr>
          <p:nvPr/>
        </p:nvSpPr>
        <p:spPr>
          <a:xfrm>
            <a:off x="8281535" y="4210968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1FDCE986-8C65-47F0-8179-3EC4C0D06D1E}"/>
              </a:ext>
            </a:extLst>
          </p:cNvPr>
          <p:cNvCxnSpPr>
            <a:cxnSpLocks/>
          </p:cNvCxnSpPr>
          <p:nvPr/>
        </p:nvCxnSpPr>
        <p:spPr>
          <a:xfrm>
            <a:off x="1211650" y="2781752"/>
            <a:ext cx="0" cy="1499884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EF3DAB1-138B-49F3-866C-6AEAFF3DF28A}"/>
              </a:ext>
            </a:extLst>
          </p:cNvPr>
          <p:cNvCxnSpPr>
            <a:cxnSpLocks/>
          </p:cNvCxnSpPr>
          <p:nvPr/>
        </p:nvCxnSpPr>
        <p:spPr>
          <a:xfrm>
            <a:off x="1211650" y="2781752"/>
            <a:ext cx="2468656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29176E02-FD0C-4E21-B693-7089E14C4716}"/>
              </a:ext>
            </a:extLst>
          </p:cNvPr>
          <p:cNvCxnSpPr>
            <a:cxnSpLocks/>
          </p:cNvCxnSpPr>
          <p:nvPr/>
        </p:nvCxnSpPr>
        <p:spPr>
          <a:xfrm flipV="1">
            <a:off x="1211650" y="1061808"/>
            <a:ext cx="1338775" cy="171994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6242BE49-65E8-4A63-AFEC-CF37EDEF8B18}"/>
              </a:ext>
            </a:extLst>
          </p:cNvPr>
          <p:cNvCxnSpPr>
            <a:cxnSpLocks/>
          </p:cNvCxnSpPr>
          <p:nvPr/>
        </p:nvCxnSpPr>
        <p:spPr>
          <a:xfrm flipV="1">
            <a:off x="2369445" y="1990901"/>
            <a:ext cx="325582" cy="1783303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5862268-A0B7-49CB-AEF1-98E625E7AA42}"/>
                  </a:ext>
                </a:extLst>
              </p:cNvPr>
              <p:cNvSpPr/>
              <p:nvPr/>
            </p:nvSpPr>
            <p:spPr>
              <a:xfrm>
                <a:off x="2104598" y="2736254"/>
                <a:ext cx="4458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65862268-A0B7-49CB-AEF1-98E625E7A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598" y="2736254"/>
                <a:ext cx="44582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D6B83609-81F5-427F-AC68-84C5B0CBEA25}"/>
              </a:ext>
            </a:extLst>
          </p:cNvPr>
          <p:cNvSpPr/>
          <p:nvPr/>
        </p:nvSpPr>
        <p:spPr>
          <a:xfrm>
            <a:off x="2643724" y="1951707"/>
            <a:ext cx="102606" cy="1025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144E68D-8C5E-4755-B211-877C2476403C}"/>
                  </a:ext>
                </a:extLst>
              </p:cNvPr>
              <p:cNvSpPr txBox="1"/>
              <p:nvPr/>
            </p:nvSpPr>
            <p:spPr>
              <a:xfrm>
                <a:off x="647518" y="5547369"/>
                <a:ext cx="5535874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C144E68D-8C5E-4755-B211-877C24764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8" y="5547369"/>
                <a:ext cx="5535874" cy="539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ítulo 1">
            <a:extLst>
              <a:ext uri="{FF2B5EF4-FFF2-40B4-BE49-F238E27FC236}">
                <a16:creationId xmlns:a16="http://schemas.microsoft.com/office/drawing/2014/main" id="{F912B29C-A2A1-4C34-AF70-37881C79B102}"/>
              </a:ext>
            </a:extLst>
          </p:cNvPr>
          <p:cNvSpPr txBox="1">
            <a:spLocks/>
          </p:cNvSpPr>
          <p:nvPr/>
        </p:nvSpPr>
        <p:spPr>
          <a:xfrm>
            <a:off x="801460" y="3846582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z</a:t>
            </a: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A5D177C2-C153-480D-8CDE-D9CEB395D85B}"/>
              </a:ext>
            </a:extLst>
          </p:cNvPr>
          <p:cNvSpPr txBox="1">
            <a:spLocks/>
          </p:cNvSpPr>
          <p:nvPr/>
        </p:nvSpPr>
        <p:spPr>
          <a:xfrm>
            <a:off x="3415455" y="2675333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y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80F8B17F-DDB6-4E6C-8E6C-06AF5203D494}"/>
              </a:ext>
            </a:extLst>
          </p:cNvPr>
          <p:cNvSpPr txBox="1">
            <a:spLocks/>
          </p:cNvSpPr>
          <p:nvPr/>
        </p:nvSpPr>
        <p:spPr>
          <a:xfrm>
            <a:off x="2048345" y="569138"/>
            <a:ext cx="453865" cy="6572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/>
              <a:t>x</a:t>
            </a:r>
          </a:p>
        </p:txBody>
      </p:sp>
      <p:sp>
        <p:nvSpPr>
          <p:cNvPr id="50" name="Cubo 49">
            <a:extLst>
              <a:ext uri="{FF2B5EF4-FFF2-40B4-BE49-F238E27FC236}">
                <a16:creationId xmlns:a16="http://schemas.microsoft.com/office/drawing/2014/main" id="{42A46461-B2AA-43A1-AA84-5F622C01F1B1}"/>
              </a:ext>
            </a:extLst>
          </p:cNvPr>
          <p:cNvSpPr/>
          <p:nvPr/>
        </p:nvSpPr>
        <p:spPr>
          <a:xfrm>
            <a:off x="2252851" y="3710844"/>
            <a:ext cx="233188" cy="198641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45CF40D-0597-46F5-B21C-7D87C3CF5084}"/>
                  </a:ext>
                </a:extLst>
              </p:cNvPr>
              <p:cNvSpPr/>
              <p:nvPr/>
            </p:nvSpPr>
            <p:spPr>
              <a:xfrm>
                <a:off x="2391534" y="3610109"/>
                <a:ext cx="538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/>
                        </a:rPr>
                        <m:t>𝑑𝑣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45CF40D-0597-46F5-B21C-7D87C3CF5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534" y="3610109"/>
                <a:ext cx="53841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CCE3D48-680D-46A6-8474-F4FC690D8E41}"/>
                  </a:ext>
                </a:extLst>
              </p:cNvPr>
              <p:cNvSpPr txBox="1"/>
              <p:nvPr/>
            </p:nvSpPr>
            <p:spPr>
              <a:xfrm>
                <a:off x="4094193" y="4095099"/>
                <a:ext cx="6591163" cy="961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ACCE3D48-680D-46A6-8474-F4FC690D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193" y="4095099"/>
                <a:ext cx="6591163" cy="9610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ítulo 1">
            <a:extLst>
              <a:ext uri="{FF2B5EF4-FFF2-40B4-BE49-F238E27FC236}">
                <a16:creationId xmlns:a16="http://schemas.microsoft.com/office/drawing/2014/main" id="{058E5204-151D-4D06-861A-057781DBADCD}"/>
              </a:ext>
            </a:extLst>
          </p:cNvPr>
          <p:cNvSpPr txBox="1">
            <a:spLocks/>
          </p:cNvSpPr>
          <p:nvPr/>
        </p:nvSpPr>
        <p:spPr>
          <a:xfrm>
            <a:off x="4395217" y="187619"/>
            <a:ext cx="3947058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distúrbio de gravidade é a componente vertical do campo gravitacional gerado pela fonte gravimétrica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77A6EFF-DE4E-426D-9489-89784BB51561}"/>
                  </a:ext>
                </a:extLst>
              </p:cNvPr>
              <p:cNvSpPr/>
              <p:nvPr/>
            </p:nvSpPr>
            <p:spPr>
              <a:xfrm>
                <a:off x="2695027" y="1671459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677A6EFF-DE4E-426D-9489-89784BB51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027" y="1671459"/>
                <a:ext cx="1399166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ítulo 1">
            <a:extLst>
              <a:ext uri="{FF2B5EF4-FFF2-40B4-BE49-F238E27FC236}">
                <a16:creationId xmlns:a16="http://schemas.microsoft.com/office/drawing/2014/main" id="{29EC9ED5-C4AC-4852-BE01-F013B92DFE4D}"/>
              </a:ext>
            </a:extLst>
          </p:cNvPr>
          <p:cNvSpPr txBox="1">
            <a:spLocks/>
          </p:cNvSpPr>
          <p:nvPr/>
        </p:nvSpPr>
        <p:spPr>
          <a:xfrm>
            <a:off x="8136634" y="27825"/>
            <a:ext cx="3630800" cy="1154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Esta equação serve de base para as modelagens para as fontes gravimétricas!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8F5A2E5-372F-4E96-8BDD-63E474900701}"/>
                  </a:ext>
                </a:extLst>
              </p:cNvPr>
              <p:cNvSpPr/>
              <p:nvPr/>
            </p:nvSpPr>
            <p:spPr>
              <a:xfrm>
                <a:off x="1744763" y="3458530"/>
                <a:ext cx="5420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8F5A2E5-372F-4E96-8BDD-63E474900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763" y="3458530"/>
                <a:ext cx="542071" cy="400110"/>
              </a:xfrm>
              <a:prstGeom prst="rect">
                <a:avLst/>
              </a:prstGeom>
              <a:blipFill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E7D9CDA-65A0-4F1F-B33F-78576166BC04}"/>
                  </a:ext>
                </a:extLst>
              </p:cNvPr>
              <p:cNvSpPr txBox="1"/>
              <p:nvPr/>
            </p:nvSpPr>
            <p:spPr>
              <a:xfrm>
                <a:off x="4748847" y="1717644"/>
                <a:ext cx="3239798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E7D9CDA-65A0-4F1F-B33F-78576166B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847" y="1717644"/>
                <a:ext cx="3239798" cy="626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79B3C6A1-0E91-4EA1-B809-7AB23F34A157}"/>
                  </a:ext>
                </a:extLst>
              </p:cNvPr>
              <p:cNvSpPr txBox="1"/>
              <p:nvPr/>
            </p:nvSpPr>
            <p:spPr>
              <a:xfrm>
                <a:off x="5427714" y="2615577"/>
                <a:ext cx="6572568" cy="988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79B3C6A1-0E91-4EA1-B809-7AB23F34A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714" y="2615577"/>
                <a:ext cx="6572568" cy="9882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43DB8A8-03A0-423D-90BC-E5AB014A6D53}"/>
              </a:ext>
            </a:extLst>
          </p:cNvPr>
          <p:cNvSpPr txBox="1">
            <a:spLocks/>
          </p:cNvSpPr>
          <p:nvPr/>
        </p:nvSpPr>
        <p:spPr>
          <a:xfrm>
            <a:off x="-198528" y="6445991"/>
            <a:ext cx="1589825" cy="412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/>
              <a:t>(</a:t>
            </a:r>
            <a:r>
              <a:rPr lang="pt-BR" sz="1400" dirty="0" err="1"/>
              <a:t>Blakely</a:t>
            </a:r>
            <a:r>
              <a:rPr lang="pt-BR" sz="1400" dirty="0"/>
              <a:t>, 1996)</a:t>
            </a:r>
          </a:p>
        </p:txBody>
      </p:sp>
    </p:spTree>
    <p:extLst>
      <p:ext uri="{BB962C8B-B14F-4D97-AF65-F5344CB8AC3E}">
        <p14:creationId xmlns:p14="http://schemas.microsoft.com/office/powerpoint/2010/main" val="22045152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62200C7-7F68-4350-9546-8C8BBC6B08B0}"/>
              </a:ext>
            </a:extLst>
          </p:cNvPr>
          <p:cNvSpPr txBox="1">
            <a:spLocks/>
          </p:cNvSpPr>
          <p:nvPr/>
        </p:nvSpPr>
        <p:spPr>
          <a:xfrm>
            <a:off x="152400" y="2743200"/>
            <a:ext cx="11811000" cy="10216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Exemplos com geometrias simples</a:t>
            </a:r>
          </a:p>
        </p:txBody>
      </p:sp>
    </p:spTree>
    <p:extLst>
      <p:ext uri="{BB962C8B-B14F-4D97-AF65-F5344CB8AC3E}">
        <p14:creationId xmlns:p14="http://schemas.microsoft.com/office/powerpoint/2010/main" val="32628612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688DE0C-A275-4064-9825-08DFF6280CD5}"/>
              </a:ext>
            </a:extLst>
          </p:cNvPr>
          <p:cNvSpPr txBox="1"/>
          <p:nvPr/>
        </p:nvSpPr>
        <p:spPr>
          <a:xfrm>
            <a:off x="154984" y="162470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esta simulação</a:t>
            </a:r>
          </a:p>
        </p:txBody>
      </p:sp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7FD941CF-9BA3-4964-9C3E-ED79D9EBB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72D2C0-59ED-4569-88F3-D23851489954}"/>
              </a:ext>
            </a:extLst>
          </p:cNvPr>
          <p:cNvSpPr txBox="1"/>
          <p:nvPr/>
        </p:nvSpPr>
        <p:spPr>
          <a:xfrm>
            <a:off x="1179163" y="1384253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Composto por 5 fontes: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0357B9D-D879-4CB4-87D6-9BE7C523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8435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&#10;&#10;Descrição gerada automaticamente">
            <a:extLst>
              <a:ext uri="{FF2B5EF4-FFF2-40B4-BE49-F238E27FC236}">
                <a16:creationId xmlns:a16="http://schemas.microsoft.com/office/drawing/2014/main" id="{7FD941CF-9BA3-4964-9C3E-ED79D9EBB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72D2C0-59ED-4569-88F3-D23851489954}"/>
              </a:ext>
            </a:extLst>
          </p:cNvPr>
          <p:cNvSpPr txBox="1"/>
          <p:nvPr/>
        </p:nvSpPr>
        <p:spPr>
          <a:xfrm>
            <a:off x="1179163" y="1384253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Composto por 5 fontes: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BEBBC7-8156-4222-8154-D6AF15553321}"/>
              </a:ext>
            </a:extLst>
          </p:cNvPr>
          <p:cNvSpPr txBox="1"/>
          <p:nvPr/>
        </p:nvSpPr>
        <p:spPr>
          <a:xfrm>
            <a:off x="947980" y="2828794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Dois prismas retangulares</a:t>
            </a:r>
          </a:p>
          <a:p>
            <a:pPr marL="342900" indent="-342900">
              <a:buFontTx/>
              <a:buChar char="-"/>
            </a:pPr>
            <a:endParaRPr lang="pt-BR" sz="2400" b="1" dirty="0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40E68814-7014-4C46-A0BE-91DEFDF137A1}"/>
              </a:ext>
            </a:extLst>
          </p:cNvPr>
          <p:cNvSpPr/>
          <p:nvPr/>
        </p:nvSpPr>
        <p:spPr>
          <a:xfrm>
            <a:off x="10115226" y="499229"/>
            <a:ext cx="294468" cy="88502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FA76EC0-EDB0-4B6F-815D-2A1328EA2A90}"/>
              </a:ext>
            </a:extLst>
          </p:cNvPr>
          <p:cNvSpPr/>
          <p:nvPr/>
        </p:nvSpPr>
        <p:spPr>
          <a:xfrm>
            <a:off x="10156554" y="2986488"/>
            <a:ext cx="294468" cy="88502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25E12E-7BE6-4CB8-A0D7-104C93BAEF36}"/>
              </a:ext>
            </a:extLst>
          </p:cNvPr>
          <p:cNvSpPr txBox="1"/>
          <p:nvPr/>
        </p:nvSpPr>
        <p:spPr>
          <a:xfrm>
            <a:off x="8588643" y="5734001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*(Topo, base) em metros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91018FB-EB2E-494A-BA12-DE846A91E48F}"/>
              </a:ext>
            </a:extLst>
          </p:cNvPr>
          <p:cNvSpPr/>
          <p:nvPr/>
        </p:nvSpPr>
        <p:spPr>
          <a:xfrm>
            <a:off x="10422016" y="1514149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(450, 950) </a:t>
            </a: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A2A164D-20D9-474F-A9B3-4CCF11AD8577}"/>
              </a:ext>
            </a:extLst>
          </p:cNvPr>
          <p:cNvSpPr/>
          <p:nvPr/>
        </p:nvSpPr>
        <p:spPr>
          <a:xfrm>
            <a:off x="9794432" y="4555626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(500, 2050) 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F55D8EB-BECA-49BA-8280-B928BD57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99</a:t>
            </a:fld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2B954E-B555-4181-A0EB-2E32A3177D83}"/>
              </a:ext>
            </a:extLst>
          </p:cNvPr>
          <p:cNvSpPr txBox="1"/>
          <p:nvPr/>
        </p:nvSpPr>
        <p:spPr>
          <a:xfrm>
            <a:off x="154984" y="162470"/>
            <a:ext cx="33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Para esta simulação</a:t>
            </a:r>
          </a:p>
        </p:txBody>
      </p:sp>
    </p:spTree>
    <p:extLst>
      <p:ext uri="{BB962C8B-B14F-4D97-AF65-F5344CB8AC3E}">
        <p14:creationId xmlns:p14="http://schemas.microsoft.com/office/powerpoint/2010/main" val="20265839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6194</Words>
  <Application>Microsoft Office PowerPoint</Application>
  <PresentationFormat>Widescreen</PresentationFormat>
  <Paragraphs>1131</Paragraphs>
  <Slides>106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Tema do Office</vt:lpstr>
      <vt:lpstr>Revisão Gravimetria</vt:lpstr>
      <vt:lpstr>Objetivo: Revisar os conceitos de Campo de gravidade, distúrbio de gravidade e anomalia gravimétrica já passados em sala de aula.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Até a próxima aula!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Teoria do potencial e o campo gravitacional da Terra</dc:title>
  <dc:creator>André Luis Reis</dc:creator>
  <cp:lastModifiedBy>André Luis Reis</cp:lastModifiedBy>
  <cp:revision>94</cp:revision>
  <dcterms:created xsi:type="dcterms:W3CDTF">2019-10-23T08:04:02Z</dcterms:created>
  <dcterms:modified xsi:type="dcterms:W3CDTF">2021-04-06T17:47:58Z</dcterms:modified>
</cp:coreProperties>
</file>